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6" r:id="rId2"/>
    <p:sldId id="257" r:id="rId3"/>
  </p:sldIdLst>
  <p:sldSz cx="23317200" cy="30175200"/>
  <p:notesSz cx="6858000" cy="9144000"/>
  <p:defaultTextStyle>
    <a:defPPr>
      <a:defRPr lang="en-US"/>
    </a:defPPr>
    <a:lvl1pPr marL="0" algn="l" defTabSz="2567635" rtl="0" eaLnBrk="1" latinLnBrk="0" hangingPunct="1">
      <a:defRPr sz="5054" kern="1200">
        <a:solidFill>
          <a:schemeClr val="tx1"/>
        </a:solidFill>
        <a:latin typeface="+mn-lt"/>
        <a:ea typeface="+mn-ea"/>
        <a:cs typeface="+mn-cs"/>
      </a:defRPr>
    </a:lvl1pPr>
    <a:lvl2pPr marL="1283818" algn="l" defTabSz="2567635" rtl="0" eaLnBrk="1" latinLnBrk="0" hangingPunct="1">
      <a:defRPr sz="5054" kern="1200">
        <a:solidFill>
          <a:schemeClr val="tx1"/>
        </a:solidFill>
        <a:latin typeface="+mn-lt"/>
        <a:ea typeface="+mn-ea"/>
        <a:cs typeface="+mn-cs"/>
      </a:defRPr>
    </a:lvl2pPr>
    <a:lvl3pPr marL="2567635" algn="l" defTabSz="2567635" rtl="0" eaLnBrk="1" latinLnBrk="0" hangingPunct="1">
      <a:defRPr sz="5054" kern="1200">
        <a:solidFill>
          <a:schemeClr val="tx1"/>
        </a:solidFill>
        <a:latin typeface="+mn-lt"/>
        <a:ea typeface="+mn-ea"/>
        <a:cs typeface="+mn-cs"/>
      </a:defRPr>
    </a:lvl3pPr>
    <a:lvl4pPr marL="3851453" algn="l" defTabSz="2567635" rtl="0" eaLnBrk="1" latinLnBrk="0" hangingPunct="1">
      <a:defRPr sz="5054" kern="1200">
        <a:solidFill>
          <a:schemeClr val="tx1"/>
        </a:solidFill>
        <a:latin typeface="+mn-lt"/>
        <a:ea typeface="+mn-ea"/>
        <a:cs typeface="+mn-cs"/>
      </a:defRPr>
    </a:lvl4pPr>
    <a:lvl5pPr marL="5135270" algn="l" defTabSz="2567635" rtl="0" eaLnBrk="1" latinLnBrk="0" hangingPunct="1">
      <a:defRPr sz="5054" kern="1200">
        <a:solidFill>
          <a:schemeClr val="tx1"/>
        </a:solidFill>
        <a:latin typeface="+mn-lt"/>
        <a:ea typeface="+mn-ea"/>
        <a:cs typeface="+mn-cs"/>
      </a:defRPr>
    </a:lvl5pPr>
    <a:lvl6pPr marL="6419088" algn="l" defTabSz="2567635" rtl="0" eaLnBrk="1" latinLnBrk="0" hangingPunct="1">
      <a:defRPr sz="5054" kern="1200">
        <a:solidFill>
          <a:schemeClr val="tx1"/>
        </a:solidFill>
        <a:latin typeface="+mn-lt"/>
        <a:ea typeface="+mn-ea"/>
        <a:cs typeface="+mn-cs"/>
      </a:defRPr>
    </a:lvl6pPr>
    <a:lvl7pPr marL="7702906" algn="l" defTabSz="2567635" rtl="0" eaLnBrk="1" latinLnBrk="0" hangingPunct="1">
      <a:defRPr sz="5054" kern="1200">
        <a:solidFill>
          <a:schemeClr val="tx1"/>
        </a:solidFill>
        <a:latin typeface="+mn-lt"/>
        <a:ea typeface="+mn-ea"/>
        <a:cs typeface="+mn-cs"/>
      </a:defRPr>
    </a:lvl7pPr>
    <a:lvl8pPr marL="8986723" algn="l" defTabSz="2567635" rtl="0" eaLnBrk="1" latinLnBrk="0" hangingPunct="1">
      <a:defRPr sz="5054" kern="1200">
        <a:solidFill>
          <a:schemeClr val="tx1"/>
        </a:solidFill>
        <a:latin typeface="+mn-lt"/>
        <a:ea typeface="+mn-ea"/>
        <a:cs typeface="+mn-cs"/>
      </a:defRPr>
    </a:lvl8pPr>
    <a:lvl9pPr marL="10270541" algn="l" defTabSz="2567635" rtl="0" eaLnBrk="1" latinLnBrk="0" hangingPunct="1">
      <a:defRPr sz="505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D3A2"/>
    <a:srgbClr val="CFB585"/>
    <a:srgbClr val="32006E"/>
    <a:srgbClr val="3300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9" d="100"/>
          <a:sy n="29" d="100"/>
        </p:scale>
        <p:origin x="264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86BCB6-11BE-4B79-8931-CD9209347EC2}" type="datetimeFigureOut">
              <a:rPr lang="en-US" smtClean="0"/>
              <a:t>2/21/2015</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4E0CB-6161-4405-8169-9A7D88F73C9A}" type="slidenum">
              <a:rPr lang="en-US" smtClean="0"/>
              <a:t>‹#›</a:t>
            </a:fld>
            <a:endParaRPr lang="en-US"/>
          </a:p>
        </p:txBody>
      </p:sp>
    </p:spTree>
    <p:extLst>
      <p:ext uri="{BB962C8B-B14F-4D97-AF65-F5344CB8AC3E}">
        <p14:creationId xmlns:p14="http://schemas.microsoft.com/office/powerpoint/2010/main" val="100500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4E0CB-6161-4405-8169-9A7D88F73C9A}" type="slidenum">
              <a:rPr lang="en-US" smtClean="0"/>
              <a:t>2</a:t>
            </a:fld>
            <a:endParaRPr lang="en-US"/>
          </a:p>
        </p:txBody>
      </p:sp>
    </p:spTree>
    <p:extLst>
      <p:ext uri="{BB962C8B-B14F-4D97-AF65-F5344CB8AC3E}">
        <p14:creationId xmlns:p14="http://schemas.microsoft.com/office/powerpoint/2010/main" val="1576209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48790" y="4938397"/>
            <a:ext cx="19819620" cy="10505440"/>
          </a:xfrm>
        </p:spPr>
        <p:txBody>
          <a:bodyPr anchor="b"/>
          <a:lstStyle>
            <a:lvl1pPr algn="ctr">
              <a:defRPr sz="15300"/>
            </a:lvl1pPr>
          </a:lstStyle>
          <a:p>
            <a:r>
              <a:rPr lang="en-US" smtClean="0"/>
              <a:t>Click to edit Master title style</a:t>
            </a:r>
            <a:endParaRPr lang="en-US" dirty="0"/>
          </a:p>
        </p:txBody>
      </p:sp>
      <p:sp>
        <p:nvSpPr>
          <p:cNvPr id="3" name="Subtitle 2"/>
          <p:cNvSpPr>
            <a:spLocks noGrp="1"/>
          </p:cNvSpPr>
          <p:nvPr>
            <p:ph type="subTitle" idx="1"/>
          </p:nvPr>
        </p:nvSpPr>
        <p:spPr>
          <a:xfrm>
            <a:off x="2914650" y="15848967"/>
            <a:ext cx="17487900" cy="7285353"/>
          </a:xfrm>
        </p:spPr>
        <p:txBody>
          <a:bodyPr/>
          <a:lstStyle>
            <a:lvl1pPr marL="0" indent="0" algn="ctr">
              <a:buNone/>
              <a:defRPr sz="6120"/>
            </a:lvl1pPr>
            <a:lvl2pPr marL="1165860" indent="0" algn="ctr">
              <a:buNone/>
              <a:defRPr sz="5100"/>
            </a:lvl2pPr>
            <a:lvl3pPr marL="2331720" indent="0" algn="ctr">
              <a:buNone/>
              <a:defRPr sz="4590"/>
            </a:lvl3pPr>
            <a:lvl4pPr marL="3497580" indent="0" algn="ctr">
              <a:buNone/>
              <a:defRPr sz="4080"/>
            </a:lvl4pPr>
            <a:lvl5pPr marL="4663440" indent="0" algn="ctr">
              <a:buNone/>
              <a:defRPr sz="4080"/>
            </a:lvl5pPr>
            <a:lvl6pPr marL="5829300" indent="0" algn="ctr">
              <a:buNone/>
              <a:defRPr sz="4080"/>
            </a:lvl6pPr>
            <a:lvl7pPr marL="6995160" indent="0" algn="ctr">
              <a:buNone/>
              <a:defRPr sz="4080"/>
            </a:lvl7pPr>
            <a:lvl8pPr marL="8161020" indent="0" algn="ctr">
              <a:buNone/>
              <a:defRPr sz="4080"/>
            </a:lvl8pPr>
            <a:lvl9pPr marL="9326880" indent="0" algn="ctr">
              <a:buNone/>
              <a:defRPr sz="40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D5BA0B4-FF96-4AF5-B31A-84ED1EED6AFE}" type="datetimeFigureOut">
              <a:rPr lang="en-US" smtClean="0"/>
              <a:t>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39209233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5BA0B4-FF96-4AF5-B31A-84ED1EED6AFE}" type="datetimeFigureOut">
              <a:rPr lang="en-US" smtClean="0"/>
              <a:t>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4234844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86373" y="1606550"/>
            <a:ext cx="5027771" cy="2557208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03059" y="1606550"/>
            <a:ext cx="14791849" cy="255720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5BA0B4-FF96-4AF5-B31A-84ED1EED6AFE}" type="datetimeFigureOut">
              <a:rPr lang="en-US" smtClean="0"/>
              <a:t>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325010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5BA0B4-FF96-4AF5-B31A-84ED1EED6AFE}" type="datetimeFigureOut">
              <a:rPr lang="en-US" smtClean="0"/>
              <a:t>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341125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90914" y="7522854"/>
            <a:ext cx="20111085" cy="12552043"/>
          </a:xfrm>
        </p:spPr>
        <p:txBody>
          <a:bodyPr anchor="b"/>
          <a:lstStyle>
            <a:lvl1pPr>
              <a:defRPr sz="15300"/>
            </a:lvl1pPr>
          </a:lstStyle>
          <a:p>
            <a:r>
              <a:rPr lang="en-US" smtClean="0"/>
              <a:t>Click to edit Master title style</a:t>
            </a:r>
            <a:endParaRPr lang="en-US" dirty="0"/>
          </a:p>
        </p:txBody>
      </p:sp>
      <p:sp>
        <p:nvSpPr>
          <p:cNvPr id="3" name="Text Placeholder 2"/>
          <p:cNvSpPr>
            <a:spLocks noGrp="1"/>
          </p:cNvSpPr>
          <p:nvPr>
            <p:ph type="body" idx="1"/>
          </p:nvPr>
        </p:nvSpPr>
        <p:spPr>
          <a:xfrm>
            <a:off x="1590914" y="20193644"/>
            <a:ext cx="20111085" cy="6600823"/>
          </a:xfrm>
        </p:spPr>
        <p:txBody>
          <a:bodyPr/>
          <a:lstStyle>
            <a:lvl1pPr marL="0" indent="0">
              <a:buNone/>
              <a:defRPr sz="6120">
                <a:solidFill>
                  <a:schemeClr val="tx1"/>
                </a:solidFill>
              </a:defRPr>
            </a:lvl1pPr>
            <a:lvl2pPr marL="1165860" indent="0">
              <a:buNone/>
              <a:defRPr sz="5100">
                <a:solidFill>
                  <a:schemeClr val="tx1">
                    <a:tint val="75000"/>
                  </a:schemeClr>
                </a:solidFill>
              </a:defRPr>
            </a:lvl2pPr>
            <a:lvl3pPr marL="2331720" indent="0">
              <a:buNone/>
              <a:defRPr sz="4590">
                <a:solidFill>
                  <a:schemeClr val="tx1">
                    <a:tint val="75000"/>
                  </a:schemeClr>
                </a:solidFill>
              </a:defRPr>
            </a:lvl3pPr>
            <a:lvl4pPr marL="3497580" indent="0">
              <a:buNone/>
              <a:defRPr sz="4080">
                <a:solidFill>
                  <a:schemeClr val="tx1">
                    <a:tint val="75000"/>
                  </a:schemeClr>
                </a:solidFill>
              </a:defRPr>
            </a:lvl4pPr>
            <a:lvl5pPr marL="4663440" indent="0">
              <a:buNone/>
              <a:defRPr sz="4080">
                <a:solidFill>
                  <a:schemeClr val="tx1">
                    <a:tint val="75000"/>
                  </a:schemeClr>
                </a:solidFill>
              </a:defRPr>
            </a:lvl5pPr>
            <a:lvl6pPr marL="5829300" indent="0">
              <a:buNone/>
              <a:defRPr sz="4080">
                <a:solidFill>
                  <a:schemeClr val="tx1">
                    <a:tint val="75000"/>
                  </a:schemeClr>
                </a:solidFill>
              </a:defRPr>
            </a:lvl6pPr>
            <a:lvl7pPr marL="6995160" indent="0">
              <a:buNone/>
              <a:defRPr sz="4080">
                <a:solidFill>
                  <a:schemeClr val="tx1">
                    <a:tint val="75000"/>
                  </a:schemeClr>
                </a:solidFill>
              </a:defRPr>
            </a:lvl7pPr>
            <a:lvl8pPr marL="8161020" indent="0">
              <a:buNone/>
              <a:defRPr sz="4080">
                <a:solidFill>
                  <a:schemeClr val="tx1">
                    <a:tint val="75000"/>
                  </a:schemeClr>
                </a:solidFill>
              </a:defRPr>
            </a:lvl8pPr>
            <a:lvl9pPr marL="9326880" indent="0">
              <a:buNone/>
              <a:defRPr sz="40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5BA0B4-FF96-4AF5-B31A-84ED1EED6AFE}" type="datetimeFigureOut">
              <a:rPr lang="en-US" smtClean="0"/>
              <a:t>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194701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03058" y="8032750"/>
            <a:ext cx="9909810" cy="19145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1804333" y="8032750"/>
            <a:ext cx="9909810" cy="19145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D5BA0B4-FF96-4AF5-B31A-84ED1EED6AFE}" type="datetimeFigureOut">
              <a:rPr lang="en-US" smtClean="0"/>
              <a:t>2/21/2015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3318531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06095" y="1606557"/>
            <a:ext cx="20111085" cy="58324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06097" y="7397117"/>
            <a:ext cx="9864267" cy="3625213"/>
          </a:xfrm>
        </p:spPr>
        <p:txBody>
          <a:bodyPr anchor="b"/>
          <a:lstStyle>
            <a:lvl1pPr marL="0" indent="0">
              <a:buNone/>
              <a:defRPr sz="6120" b="1"/>
            </a:lvl1pPr>
            <a:lvl2pPr marL="1165860" indent="0">
              <a:buNone/>
              <a:defRPr sz="5100" b="1"/>
            </a:lvl2pPr>
            <a:lvl3pPr marL="2331720" indent="0">
              <a:buNone/>
              <a:defRPr sz="4590" b="1"/>
            </a:lvl3pPr>
            <a:lvl4pPr marL="3497580" indent="0">
              <a:buNone/>
              <a:defRPr sz="4080" b="1"/>
            </a:lvl4pPr>
            <a:lvl5pPr marL="4663440" indent="0">
              <a:buNone/>
              <a:defRPr sz="4080" b="1"/>
            </a:lvl5pPr>
            <a:lvl6pPr marL="5829300" indent="0">
              <a:buNone/>
              <a:defRPr sz="4080" b="1"/>
            </a:lvl6pPr>
            <a:lvl7pPr marL="6995160" indent="0">
              <a:buNone/>
              <a:defRPr sz="4080" b="1"/>
            </a:lvl7pPr>
            <a:lvl8pPr marL="8161020" indent="0">
              <a:buNone/>
              <a:defRPr sz="4080" b="1"/>
            </a:lvl8pPr>
            <a:lvl9pPr marL="9326880" indent="0">
              <a:buNone/>
              <a:defRPr sz="4080" b="1"/>
            </a:lvl9pPr>
          </a:lstStyle>
          <a:p>
            <a:pPr lvl="0"/>
            <a:r>
              <a:rPr lang="en-US" smtClean="0"/>
              <a:t>Click to edit Master text styles</a:t>
            </a:r>
          </a:p>
        </p:txBody>
      </p:sp>
      <p:sp>
        <p:nvSpPr>
          <p:cNvPr id="4" name="Content Placeholder 3"/>
          <p:cNvSpPr>
            <a:spLocks noGrp="1"/>
          </p:cNvSpPr>
          <p:nvPr>
            <p:ph sz="half" idx="2"/>
          </p:nvPr>
        </p:nvSpPr>
        <p:spPr>
          <a:xfrm>
            <a:off x="1606097" y="11022330"/>
            <a:ext cx="9864267" cy="16212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1804334" y="7397117"/>
            <a:ext cx="9912847" cy="3625213"/>
          </a:xfrm>
        </p:spPr>
        <p:txBody>
          <a:bodyPr anchor="b"/>
          <a:lstStyle>
            <a:lvl1pPr marL="0" indent="0">
              <a:buNone/>
              <a:defRPr sz="6120" b="1"/>
            </a:lvl1pPr>
            <a:lvl2pPr marL="1165860" indent="0">
              <a:buNone/>
              <a:defRPr sz="5100" b="1"/>
            </a:lvl2pPr>
            <a:lvl3pPr marL="2331720" indent="0">
              <a:buNone/>
              <a:defRPr sz="4590" b="1"/>
            </a:lvl3pPr>
            <a:lvl4pPr marL="3497580" indent="0">
              <a:buNone/>
              <a:defRPr sz="4080" b="1"/>
            </a:lvl4pPr>
            <a:lvl5pPr marL="4663440" indent="0">
              <a:buNone/>
              <a:defRPr sz="4080" b="1"/>
            </a:lvl5pPr>
            <a:lvl6pPr marL="5829300" indent="0">
              <a:buNone/>
              <a:defRPr sz="4080" b="1"/>
            </a:lvl6pPr>
            <a:lvl7pPr marL="6995160" indent="0">
              <a:buNone/>
              <a:defRPr sz="4080" b="1"/>
            </a:lvl7pPr>
            <a:lvl8pPr marL="8161020" indent="0">
              <a:buNone/>
              <a:defRPr sz="4080" b="1"/>
            </a:lvl8pPr>
            <a:lvl9pPr marL="9326880" indent="0">
              <a:buNone/>
              <a:defRPr sz="4080" b="1"/>
            </a:lvl9pPr>
          </a:lstStyle>
          <a:p>
            <a:pPr lvl="0"/>
            <a:r>
              <a:rPr lang="en-US" smtClean="0"/>
              <a:t>Click to edit Master text styles</a:t>
            </a:r>
          </a:p>
        </p:txBody>
      </p:sp>
      <p:sp>
        <p:nvSpPr>
          <p:cNvPr id="6" name="Content Placeholder 5"/>
          <p:cNvSpPr>
            <a:spLocks noGrp="1"/>
          </p:cNvSpPr>
          <p:nvPr>
            <p:ph sz="quarter" idx="4"/>
          </p:nvPr>
        </p:nvSpPr>
        <p:spPr>
          <a:xfrm>
            <a:off x="11804334" y="11022330"/>
            <a:ext cx="9912847" cy="16212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D5BA0B4-FF96-4AF5-B31A-84ED1EED6AFE}" type="datetimeFigureOut">
              <a:rPr lang="en-US" smtClean="0"/>
              <a:t>2/21/2015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96358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5BA0B4-FF96-4AF5-B31A-84ED1EED6AFE}" type="datetimeFigureOut">
              <a:rPr lang="en-US" smtClean="0"/>
              <a:t>2/21/2015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2474103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5BA0B4-FF96-4AF5-B31A-84ED1EED6AFE}" type="datetimeFigureOut">
              <a:rPr lang="en-US" smtClean="0"/>
              <a:t>2/21/2015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1828903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6095" y="2011680"/>
            <a:ext cx="7520404" cy="7040880"/>
          </a:xfrm>
        </p:spPr>
        <p:txBody>
          <a:bodyPr anchor="b"/>
          <a:lstStyle>
            <a:lvl1pPr>
              <a:defRPr sz="8160"/>
            </a:lvl1pPr>
          </a:lstStyle>
          <a:p>
            <a:r>
              <a:rPr lang="en-US" smtClean="0"/>
              <a:t>Click to edit Master title style</a:t>
            </a:r>
            <a:endParaRPr lang="en-US" dirty="0"/>
          </a:p>
        </p:txBody>
      </p:sp>
      <p:sp>
        <p:nvSpPr>
          <p:cNvPr id="3" name="Content Placeholder 2"/>
          <p:cNvSpPr>
            <a:spLocks noGrp="1"/>
          </p:cNvSpPr>
          <p:nvPr>
            <p:ph idx="1"/>
          </p:nvPr>
        </p:nvSpPr>
        <p:spPr>
          <a:xfrm>
            <a:off x="9912847" y="4344677"/>
            <a:ext cx="11804333" cy="21443950"/>
          </a:xfrm>
        </p:spPr>
        <p:txBody>
          <a:bodyPr/>
          <a:lstStyle>
            <a:lvl1pPr>
              <a:defRPr sz="8160"/>
            </a:lvl1pPr>
            <a:lvl2pPr>
              <a:defRPr sz="7140"/>
            </a:lvl2pPr>
            <a:lvl3pPr>
              <a:defRPr sz="6120"/>
            </a:lvl3pPr>
            <a:lvl4pPr>
              <a:defRPr sz="5100"/>
            </a:lvl4pPr>
            <a:lvl5pPr>
              <a:defRPr sz="5100"/>
            </a:lvl5pPr>
            <a:lvl6pPr>
              <a:defRPr sz="5100"/>
            </a:lvl6pPr>
            <a:lvl7pPr>
              <a:defRPr sz="5100"/>
            </a:lvl7pPr>
            <a:lvl8pPr>
              <a:defRPr sz="5100"/>
            </a:lvl8pPr>
            <a:lvl9pPr>
              <a:defRPr sz="5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06095" y="9052560"/>
            <a:ext cx="7520404" cy="16770987"/>
          </a:xfrm>
        </p:spPr>
        <p:txBody>
          <a:bodyPr/>
          <a:lstStyle>
            <a:lvl1pPr marL="0" indent="0">
              <a:buNone/>
              <a:defRPr sz="4080"/>
            </a:lvl1pPr>
            <a:lvl2pPr marL="1165860" indent="0">
              <a:buNone/>
              <a:defRPr sz="3570"/>
            </a:lvl2pPr>
            <a:lvl3pPr marL="2331720" indent="0">
              <a:buNone/>
              <a:defRPr sz="3060"/>
            </a:lvl3pPr>
            <a:lvl4pPr marL="3497580" indent="0">
              <a:buNone/>
              <a:defRPr sz="2550"/>
            </a:lvl4pPr>
            <a:lvl5pPr marL="4663440" indent="0">
              <a:buNone/>
              <a:defRPr sz="2550"/>
            </a:lvl5pPr>
            <a:lvl6pPr marL="5829300" indent="0">
              <a:buNone/>
              <a:defRPr sz="2550"/>
            </a:lvl6pPr>
            <a:lvl7pPr marL="6995160" indent="0">
              <a:buNone/>
              <a:defRPr sz="2550"/>
            </a:lvl7pPr>
            <a:lvl8pPr marL="8161020" indent="0">
              <a:buNone/>
              <a:defRPr sz="2550"/>
            </a:lvl8pPr>
            <a:lvl9pPr marL="9326880" indent="0">
              <a:buNone/>
              <a:defRPr sz="25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5BA0B4-FF96-4AF5-B31A-84ED1EED6AFE}" type="datetimeFigureOut">
              <a:rPr lang="en-US" smtClean="0"/>
              <a:t>2/21/2015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1145199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6095" y="2011680"/>
            <a:ext cx="7520404" cy="7040880"/>
          </a:xfrm>
        </p:spPr>
        <p:txBody>
          <a:bodyPr anchor="b"/>
          <a:lstStyle>
            <a:lvl1pPr>
              <a:defRPr sz="81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912847" y="4344677"/>
            <a:ext cx="11804333" cy="21443950"/>
          </a:xfrm>
        </p:spPr>
        <p:txBody>
          <a:bodyPr anchor="t"/>
          <a:lstStyle>
            <a:lvl1pPr marL="0" indent="0">
              <a:buNone/>
              <a:defRPr sz="8160"/>
            </a:lvl1pPr>
            <a:lvl2pPr marL="1165860" indent="0">
              <a:buNone/>
              <a:defRPr sz="7140"/>
            </a:lvl2pPr>
            <a:lvl3pPr marL="2331720" indent="0">
              <a:buNone/>
              <a:defRPr sz="6120"/>
            </a:lvl3pPr>
            <a:lvl4pPr marL="3497580" indent="0">
              <a:buNone/>
              <a:defRPr sz="5100"/>
            </a:lvl4pPr>
            <a:lvl5pPr marL="4663440" indent="0">
              <a:buNone/>
              <a:defRPr sz="5100"/>
            </a:lvl5pPr>
            <a:lvl6pPr marL="5829300" indent="0">
              <a:buNone/>
              <a:defRPr sz="5100"/>
            </a:lvl6pPr>
            <a:lvl7pPr marL="6995160" indent="0">
              <a:buNone/>
              <a:defRPr sz="5100"/>
            </a:lvl7pPr>
            <a:lvl8pPr marL="8161020" indent="0">
              <a:buNone/>
              <a:defRPr sz="5100"/>
            </a:lvl8pPr>
            <a:lvl9pPr marL="9326880" indent="0">
              <a:buNone/>
              <a:defRPr sz="5100"/>
            </a:lvl9pPr>
          </a:lstStyle>
          <a:p>
            <a:r>
              <a:rPr lang="en-US" smtClean="0"/>
              <a:t>Click icon to add picture</a:t>
            </a:r>
            <a:endParaRPr lang="en-US" dirty="0"/>
          </a:p>
        </p:txBody>
      </p:sp>
      <p:sp>
        <p:nvSpPr>
          <p:cNvPr id="4" name="Text Placeholder 3"/>
          <p:cNvSpPr>
            <a:spLocks noGrp="1"/>
          </p:cNvSpPr>
          <p:nvPr>
            <p:ph type="body" sz="half" idx="2"/>
          </p:nvPr>
        </p:nvSpPr>
        <p:spPr>
          <a:xfrm>
            <a:off x="1606095" y="9052560"/>
            <a:ext cx="7520404" cy="16770987"/>
          </a:xfrm>
        </p:spPr>
        <p:txBody>
          <a:bodyPr/>
          <a:lstStyle>
            <a:lvl1pPr marL="0" indent="0">
              <a:buNone/>
              <a:defRPr sz="4080"/>
            </a:lvl1pPr>
            <a:lvl2pPr marL="1165860" indent="0">
              <a:buNone/>
              <a:defRPr sz="3570"/>
            </a:lvl2pPr>
            <a:lvl3pPr marL="2331720" indent="0">
              <a:buNone/>
              <a:defRPr sz="3060"/>
            </a:lvl3pPr>
            <a:lvl4pPr marL="3497580" indent="0">
              <a:buNone/>
              <a:defRPr sz="2550"/>
            </a:lvl4pPr>
            <a:lvl5pPr marL="4663440" indent="0">
              <a:buNone/>
              <a:defRPr sz="2550"/>
            </a:lvl5pPr>
            <a:lvl6pPr marL="5829300" indent="0">
              <a:buNone/>
              <a:defRPr sz="2550"/>
            </a:lvl6pPr>
            <a:lvl7pPr marL="6995160" indent="0">
              <a:buNone/>
              <a:defRPr sz="2550"/>
            </a:lvl7pPr>
            <a:lvl8pPr marL="8161020" indent="0">
              <a:buNone/>
              <a:defRPr sz="2550"/>
            </a:lvl8pPr>
            <a:lvl9pPr marL="9326880" indent="0">
              <a:buNone/>
              <a:defRPr sz="25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5BA0B4-FF96-4AF5-B31A-84ED1EED6AFE}" type="datetimeFigureOut">
              <a:rPr lang="en-US" smtClean="0"/>
              <a:t>2/21/2015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AF36A7-CA04-4B93-B91C-884145B3CC4C}" type="slidenum">
              <a:rPr lang="en-US" smtClean="0"/>
              <a:t>‹#›</a:t>
            </a:fld>
            <a:endParaRPr lang="en-US"/>
          </a:p>
        </p:txBody>
      </p:sp>
    </p:spTree>
    <p:extLst>
      <p:ext uri="{BB962C8B-B14F-4D97-AF65-F5344CB8AC3E}">
        <p14:creationId xmlns:p14="http://schemas.microsoft.com/office/powerpoint/2010/main" val="612636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3058" y="1606557"/>
            <a:ext cx="20111085" cy="58324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03058" y="8032750"/>
            <a:ext cx="20111085" cy="191458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03058" y="27967947"/>
            <a:ext cx="5246370" cy="1606550"/>
          </a:xfrm>
          <a:prstGeom prst="rect">
            <a:avLst/>
          </a:prstGeom>
        </p:spPr>
        <p:txBody>
          <a:bodyPr vert="horz" lIns="91440" tIns="45720" rIns="91440" bIns="45720" rtlCol="0" anchor="ctr"/>
          <a:lstStyle>
            <a:lvl1pPr algn="l">
              <a:defRPr sz="3060">
                <a:solidFill>
                  <a:schemeClr val="tx1">
                    <a:tint val="75000"/>
                  </a:schemeClr>
                </a:solidFill>
              </a:defRPr>
            </a:lvl1pPr>
          </a:lstStyle>
          <a:p>
            <a:fld id="{FD5BA0B4-FF96-4AF5-B31A-84ED1EED6AFE}" type="datetimeFigureOut">
              <a:rPr lang="en-US" smtClean="0"/>
              <a:t>2/21/2015</a:t>
            </a:fld>
            <a:endParaRPr lang="en-US"/>
          </a:p>
        </p:txBody>
      </p:sp>
      <p:sp>
        <p:nvSpPr>
          <p:cNvPr id="5" name="Footer Placeholder 4"/>
          <p:cNvSpPr>
            <a:spLocks noGrp="1"/>
          </p:cNvSpPr>
          <p:nvPr>
            <p:ph type="ftr" sz="quarter" idx="3"/>
          </p:nvPr>
        </p:nvSpPr>
        <p:spPr>
          <a:xfrm>
            <a:off x="7723823" y="27967947"/>
            <a:ext cx="7869555" cy="1606550"/>
          </a:xfrm>
          <a:prstGeom prst="rect">
            <a:avLst/>
          </a:prstGeom>
        </p:spPr>
        <p:txBody>
          <a:bodyPr vert="horz" lIns="91440" tIns="45720" rIns="91440" bIns="45720" rtlCol="0" anchor="ctr"/>
          <a:lstStyle>
            <a:lvl1pPr algn="ctr">
              <a:defRPr sz="30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467773" y="27967947"/>
            <a:ext cx="5246370" cy="1606550"/>
          </a:xfrm>
          <a:prstGeom prst="rect">
            <a:avLst/>
          </a:prstGeom>
        </p:spPr>
        <p:txBody>
          <a:bodyPr vert="horz" lIns="91440" tIns="45720" rIns="91440" bIns="45720" rtlCol="0" anchor="ctr"/>
          <a:lstStyle>
            <a:lvl1pPr algn="r">
              <a:defRPr sz="3060">
                <a:solidFill>
                  <a:schemeClr val="tx1">
                    <a:tint val="75000"/>
                  </a:schemeClr>
                </a:solidFill>
              </a:defRPr>
            </a:lvl1pPr>
          </a:lstStyle>
          <a:p>
            <a:fld id="{74AF36A7-CA04-4B93-B91C-884145B3CC4C}" type="slidenum">
              <a:rPr lang="en-US" smtClean="0"/>
              <a:t>‹#›</a:t>
            </a:fld>
            <a:endParaRPr lang="en-US"/>
          </a:p>
        </p:txBody>
      </p:sp>
    </p:spTree>
    <p:extLst>
      <p:ext uri="{BB962C8B-B14F-4D97-AF65-F5344CB8AC3E}">
        <p14:creationId xmlns:p14="http://schemas.microsoft.com/office/powerpoint/2010/main" val="30502456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331720" rtl="0" eaLnBrk="1" latinLnBrk="0" hangingPunct="1">
        <a:lnSpc>
          <a:spcPct val="90000"/>
        </a:lnSpc>
        <a:spcBef>
          <a:spcPct val="0"/>
        </a:spcBef>
        <a:buNone/>
        <a:defRPr sz="11220" kern="1200">
          <a:solidFill>
            <a:schemeClr val="tx1"/>
          </a:solidFill>
          <a:latin typeface="+mj-lt"/>
          <a:ea typeface="+mj-ea"/>
          <a:cs typeface="+mj-cs"/>
        </a:defRPr>
      </a:lvl1pPr>
    </p:titleStyle>
    <p:bodyStyle>
      <a:lvl1pPr marL="582930" indent="-582930" algn="l" defTabSz="2331720" rtl="0" eaLnBrk="1" latinLnBrk="0" hangingPunct="1">
        <a:lnSpc>
          <a:spcPct val="90000"/>
        </a:lnSpc>
        <a:spcBef>
          <a:spcPts val="2550"/>
        </a:spcBef>
        <a:buFont typeface="Arial" panose="020B0604020202020204" pitchFamily="34" charset="0"/>
        <a:buChar char="•"/>
        <a:defRPr sz="7140" kern="1200">
          <a:solidFill>
            <a:schemeClr val="tx1"/>
          </a:solidFill>
          <a:latin typeface="+mn-lt"/>
          <a:ea typeface="+mn-ea"/>
          <a:cs typeface="+mn-cs"/>
        </a:defRPr>
      </a:lvl1pPr>
      <a:lvl2pPr marL="1748790" indent="-582930" algn="l" defTabSz="2331720" rtl="0" eaLnBrk="1" latinLnBrk="0" hangingPunct="1">
        <a:lnSpc>
          <a:spcPct val="90000"/>
        </a:lnSpc>
        <a:spcBef>
          <a:spcPts val="1275"/>
        </a:spcBef>
        <a:buFont typeface="Arial" panose="020B0604020202020204" pitchFamily="34" charset="0"/>
        <a:buChar char="•"/>
        <a:defRPr sz="6120" kern="1200">
          <a:solidFill>
            <a:schemeClr val="tx1"/>
          </a:solidFill>
          <a:latin typeface="+mn-lt"/>
          <a:ea typeface="+mn-ea"/>
          <a:cs typeface="+mn-cs"/>
        </a:defRPr>
      </a:lvl2pPr>
      <a:lvl3pPr marL="2914650" indent="-582930" algn="l" defTabSz="2331720" rtl="0" eaLnBrk="1" latinLnBrk="0" hangingPunct="1">
        <a:lnSpc>
          <a:spcPct val="90000"/>
        </a:lnSpc>
        <a:spcBef>
          <a:spcPts val="1275"/>
        </a:spcBef>
        <a:buFont typeface="Arial" panose="020B0604020202020204" pitchFamily="34" charset="0"/>
        <a:buChar char="•"/>
        <a:defRPr sz="5100" kern="1200">
          <a:solidFill>
            <a:schemeClr val="tx1"/>
          </a:solidFill>
          <a:latin typeface="+mn-lt"/>
          <a:ea typeface="+mn-ea"/>
          <a:cs typeface="+mn-cs"/>
        </a:defRPr>
      </a:lvl3pPr>
      <a:lvl4pPr marL="408051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4pPr>
      <a:lvl5pPr marL="524637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5pPr>
      <a:lvl6pPr marL="641223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6pPr>
      <a:lvl7pPr marL="757809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7pPr>
      <a:lvl8pPr marL="874395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8pPr>
      <a:lvl9pPr marL="9909810" indent="-582930" algn="l" defTabSz="2331720" rtl="0" eaLnBrk="1" latinLnBrk="0" hangingPunct="1">
        <a:lnSpc>
          <a:spcPct val="90000"/>
        </a:lnSpc>
        <a:spcBef>
          <a:spcPts val="1275"/>
        </a:spcBef>
        <a:buFont typeface="Arial" panose="020B0604020202020204" pitchFamily="34" charset="0"/>
        <a:buChar char="•"/>
        <a:defRPr sz="4590" kern="1200">
          <a:solidFill>
            <a:schemeClr val="tx1"/>
          </a:solidFill>
          <a:latin typeface="+mn-lt"/>
          <a:ea typeface="+mn-ea"/>
          <a:cs typeface="+mn-cs"/>
        </a:defRPr>
      </a:lvl9pPr>
    </p:bodyStyle>
    <p:otherStyle>
      <a:defPPr>
        <a:defRPr lang="en-US"/>
      </a:defPPr>
      <a:lvl1pPr marL="0" algn="l" defTabSz="2331720" rtl="0" eaLnBrk="1" latinLnBrk="0" hangingPunct="1">
        <a:defRPr sz="4590" kern="1200">
          <a:solidFill>
            <a:schemeClr val="tx1"/>
          </a:solidFill>
          <a:latin typeface="+mn-lt"/>
          <a:ea typeface="+mn-ea"/>
          <a:cs typeface="+mn-cs"/>
        </a:defRPr>
      </a:lvl1pPr>
      <a:lvl2pPr marL="1165860" algn="l" defTabSz="2331720" rtl="0" eaLnBrk="1" latinLnBrk="0" hangingPunct="1">
        <a:defRPr sz="4590" kern="1200">
          <a:solidFill>
            <a:schemeClr val="tx1"/>
          </a:solidFill>
          <a:latin typeface="+mn-lt"/>
          <a:ea typeface="+mn-ea"/>
          <a:cs typeface="+mn-cs"/>
        </a:defRPr>
      </a:lvl2pPr>
      <a:lvl3pPr marL="2331720" algn="l" defTabSz="2331720" rtl="0" eaLnBrk="1" latinLnBrk="0" hangingPunct="1">
        <a:defRPr sz="4590" kern="1200">
          <a:solidFill>
            <a:schemeClr val="tx1"/>
          </a:solidFill>
          <a:latin typeface="+mn-lt"/>
          <a:ea typeface="+mn-ea"/>
          <a:cs typeface="+mn-cs"/>
        </a:defRPr>
      </a:lvl3pPr>
      <a:lvl4pPr marL="3497580" algn="l" defTabSz="2331720" rtl="0" eaLnBrk="1" latinLnBrk="0" hangingPunct="1">
        <a:defRPr sz="4590" kern="1200">
          <a:solidFill>
            <a:schemeClr val="tx1"/>
          </a:solidFill>
          <a:latin typeface="+mn-lt"/>
          <a:ea typeface="+mn-ea"/>
          <a:cs typeface="+mn-cs"/>
        </a:defRPr>
      </a:lvl4pPr>
      <a:lvl5pPr marL="4663440" algn="l" defTabSz="2331720" rtl="0" eaLnBrk="1" latinLnBrk="0" hangingPunct="1">
        <a:defRPr sz="4590" kern="1200">
          <a:solidFill>
            <a:schemeClr val="tx1"/>
          </a:solidFill>
          <a:latin typeface="+mn-lt"/>
          <a:ea typeface="+mn-ea"/>
          <a:cs typeface="+mn-cs"/>
        </a:defRPr>
      </a:lvl5pPr>
      <a:lvl6pPr marL="5829300" algn="l" defTabSz="2331720" rtl="0" eaLnBrk="1" latinLnBrk="0" hangingPunct="1">
        <a:defRPr sz="4590" kern="1200">
          <a:solidFill>
            <a:schemeClr val="tx1"/>
          </a:solidFill>
          <a:latin typeface="+mn-lt"/>
          <a:ea typeface="+mn-ea"/>
          <a:cs typeface="+mn-cs"/>
        </a:defRPr>
      </a:lvl6pPr>
      <a:lvl7pPr marL="6995160" algn="l" defTabSz="2331720" rtl="0" eaLnBrk="1" latinLnBrk="0" hangingPunct="1">
        <a:defRPr sz="4590" kern="1200">
          <a:solidFill>
            <a:schemeClr val="tx1"/>
          </a:solidFill>
          <a:latin typeface="+mn-lt"/>
          <a:ea typeface="+mn-ea"/>
          <a:cs typeface="+mn-cs"/>
        </a:defRPr>
      </a:lvl7pPr>
      <a:lvl8pPr marL="8161020" algn="l" defTabSz="2331720" rtl="0" eaLnBrk="1" latinLnBrk="0" hangingPunct="1">
        <a:defRPr sz="4590" kern="1200">
          <a:solidFill>
            <a:schemeClr val="tx1"/>
          </a:solidFill>
          <a:latin typeface="+mn-lt"/>
          <a:ea typeface="+mn-ea"/>
          <a:cs typeface="+mn-cs"/>
        </a:defRPr>
      </a:lvl8pPr>
      <a:lvl9pPr marL="9326880" algn="l" defTabSz="2331720" rtl="0" eaLnBrk="1" latinLnBrk="0" hangingPunct="1">
        <a:defRPr sz="45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emf"/><Relationship Id="rId12"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em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emf"/><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jpeg"/><Relationship Id="rId18" Type="http://schemas.openxmlformats.org/officeDocument/2006/relationships/image" Target="../media/image26.jpeg"/><Relationship Id="rId3" Type="http://schemas.openxmlformats.org/officeDocument/2006/relationships/image" Target="../media/image14.jpeg"/><Relationship Id="rId21" Type="http://schemas.openxmlformats.org/officeDocument/2006/relationships/image" Target="../media/image29.jpeg"/><Relationship Id="rId7" Type="http://schemas.openxmlformats.org/officeDocument/2006/relationships/image" Target="../media/image18.jpg"/><Relationship Id="rId12" Type="http://schemas.openxmlformats.org/officeDocument/2006/relationships/image" Target="../media/image23.png"/><Relationship Id="rId17" Type="http://schemas.openxmlformats.org/officeDocument/2006/relationships/image" Target="../media/image25.jpeg"/><Relationship Id="rId2" Type="http://schemas.openxmlformats.org/officeDocument/2006/relationships/notesSlide" Target="../notesSlides/notesSlide1.xml"/><Relationship Id="rId16" Type="http://schemas.openxmlformats.org/officeDocument/2006/relationships/image" Target="../media/image10.emf"/><Relationship Id="rId20"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17.jpg"/><Relationship Id="rId11" Type="http://schemas.openxmlformats.org/officeDocument/2006/relationships/image" Target="../media/image22.png"/><Relationship Id="rId5" Type="http://schemas.openxmlformats.org/officeDocument/2006/relationships/image" Target="../media/image16.jpeg"/><Relationship Id="rId15" Type="http://schemas.openxmlformats.org/officeDocument/2006/relationships/image" Target="../media/image24.png"/><Relationship Id="rId23" Type="http://schemas.openxmlformats.org/officeDocument/2006/relationships/image" Target="../media/image31.png"/><Relationship Id="rId10" Type="http://schemas.openxmlformats.org/officeDocument/2006/relationships/image" Target="../media/image21.jpeg"/><Relationship Id="rId19" Type="http://schemas.openxmlformats.org/officeDocument/2006/relationships/image" Target="../media/image27.png"/><Relationship Id="rId4" Type="http://schemas.openxmlformats.org/officeDocument/2006/relationships/image" Target="../media/image15.jpg"/><Relationship Id="rId9" Type="http://schemas.openxmlformats.org/officeDocument/2006/relationships/image" Target="../media/image20.png"/><Relationship Id="rId14" Type="http://schemas.openxmlformats.org/officeDocument/2006/relationships/image" Target="../media/image6.emf"/><Relationship Id="rId22"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46" r="2781"/>
          <a:stretch/>
        </p:blipFill>
        <p:spPr>
          <a:xfrm>
            <a:off x="11017640" y="13456186"/>
            <a:ext cx="11933255" cy="8138229"/>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01888" y="28088931"/>
            <a:ext cx="10018778" cy="191870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91786" y="4916629"/>
            <a:ext cx="11061195" cy="6228150"/>
          </a:xfrm>
          <a:prstGeom prst="rect">
            <a:avLst/>
          </a:prstGeom>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36470" y="21965686"/>
            <a:ext cx="6877089" cy="5751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11338" r="4991" b="4295"/>
          <a:stretch/>
        </p:blipFill>
        <p:spPr>
          <a:xfrm rot="5400000">
            <a:off x="-151314" y="22325131"/>
            <a:ext cx="5872190" cy="5037477"/>
          </a:xfrm>
          <a:prstGeom prst="rect">
            <a:avLst/>
          </a:prstGeom>
        </p:spPr>
      </p:pic>
      <p:pic>
        <p:nvPicPr>
          <p:cNvPr id="10" name="Picture 9"/>
          <p:cNvPicPr/>
          <p:nvPr/>
        </p:nvPicPr>
        <p:blipFill>
          <a:blip r:embed="rId7">
            <a:extLst>
              <a:ext uri="{28A0092B-C50C-407E-A947-70E740481C1C}">
                <a14:useLocalDpi xmlns:a14="http://schemas.microsoft.com/office/drawing/2010/main" val="0"/>
              </a:ext>
            </a:extLst>
          </a:blip>
          <a:srcRect/>
          <a:stretch>
            <a:fillRect/>
          </a:stretch>
        </p:blipFill>
        <p:spPr bwMode="auto">
          <a:xfrm>
            <a:off x="15651618" y="28088931"/>
            <a:ext cx="7466677" cy="1918705"/>
          </a:xfrm>
          <a:prstGeom prst="rect">
            <a:avLst/>
          </a:prstGeom>
          <a:noFill/>
          <a:ln>
            <a:noFill/>
          </a:ln>
        </p:spPr>
      </p:pic>
      <p:sp>
        <p:nvSpPr>
          <p:cNvPr id="11" name="Text Box 7"/>
          <p:cNvSpPr txBox="1"/>
          <p:nvPr/>
        </p:nvSpPr>
        <p:spPr>
          <a:xfrm>
            <a:off x="15651618" y="3945647"/>
            <a:ext cx="2095500" cy="469900"/>
          </a:xfrm>
          <a:prstGeom prst="rect">
            <a:avLst/>
          </a:prstGeom>
          <a:noFill/>
          <a:ln>
            <a:noFill/>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nSpc>
                <a:spcPts val="1500"/>
              </a:lnSpc>
              <a:spcBef>
                <a:spcPts val="0"/>
              </a:spcBef>
              <a:spcAft>
                <a:spcPts val="0"/>
              </a:spcAft>
            </a:pPr>
            <a:r>
              <a:rPr lang="en-US" sz="2000" cap="all">
                <a:solidFill>
                  <a:srgbClr val="32006E"/>
                </a:solidFill>
                <a:effectLst/>
                <a:latin typeface="Uni Sans Light"/>
                <a:ea typeface="MS Mincho" panose="02020609040205080304" pitchFamily="49" charset="-128"/>
                <a:cs typeface="EncodeSansNormal-Thin"/>
              </a:rPr>
              <a:t>HEADLINE</a:t>
            </a:r>
            <a:endParaRPr lang="en-US" sz="1500" cap="all">
              <a:solidFill>
                <a:srgbClr val="D1B786"/>
              </a:solidFill>
              <a:effectLst/>
              <a:latin typeface="EncodeSansNormal-Black"/>
              <a:ea typeface="MS Mincho" panose="02020609040205080304" pitchFamily="49" charset="-128"/>
              <a:cs typeface="EncodeSansNormal-Black"/>
            </a:endParaRPr>
          </a:p>
          <a:p>
            <a:pPr marL="0" marR="0">
              <a:spcBef>
                <a:spcPts val="0"/>
              </a:spcBef>
              <a:spcAft>
                <a:spcPts val="0"/>
              </a:spcAft>
            </a:pPr>
            <a:r>
              <a:rPr lang="en-US" sz="1200">
                <a:effectLst/>
                <a:latin typeface="EncodeSansNormal-Thin"/>
                <a:ea typeface="MS Mincho" panose="02020609040205080304" pitchFamily="49" charset="-128"/>
                <a:cs typeface="Times New Roman" panose="02020603050405020304" pitchFamily="18" charset="0"/>
              </a:rPr>
              <a:t> </a:t>
            </a:r>
            <a:endParaRPr lang="en-US" sz="1200">
              <a:effectLst/>
              <a:ea typeface="MS Mincho" panose="02020609040205080304" pitchFamily="49" charset="-128"/>
              <a:cs typeface="Times New Roman" panose="02020603050405020304" pitchFamily="18" charset="0"/>
            </a:endParaRPr>
          </a:p>
        </p:txBody>
      </p:sp>
      <p:pic>
        <p:nvPicPr>
          <p:cNvPr id="13" name="Picture 12"/>
          <p:cNvPicPr/>
          <p:nvPr/>
        </p:nvPicPr>
        <p:blipFill>
          <a:blip r:embed="rId8">
            <a:extLst>
              <a:ext uri="{28A0092B-C50C-407E-A947-70E740481C1C}">
                <a14:useLocalDpi xmlns:a14="http://schemas.microsoft.com/office/drawing/2010/main" val="0"/>
              </a:ext>
            </a:extLst>
          </a:blip>
          <a:srcRect/>
          <a:stretch>
            <a:fillRect/>
          </a:stretch>
        </p:blipFill>
        <p:spPr bwMode="auto">
          <a:xfrm>
            <a:off x="174728" y="164561"/>
            <a:ext cx="22943567" cy="3945509"/>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pic>
        <p:nvPicPr>
          <p:cNvPr id="16" name="Picture 15"/>
          <p:cNvPicPr/>
          <p:nvPr/>
        </p:nvPicPr>
        <p:blipFill>
          <a:blip r:embed="rId9">
            <a:extLst>
              <a:ext uri="{28A0092B-C50C-407E-A947-70E740481C1C}">
                <a14:useLocalDpi xmlns:a14="http://schemas.microsoft.com/office/drawing/2010/main" val="0"/>
              </a:ext>
            </a:extLst>
          </a:blip>
          <a:srcRect/>
          <a:stretch>
            <a:fillRect/>
          </a:stretch>
        </p:blipFill>
        <p:spPr bwMode="auto">
          <a:xfrm>
            <a:off x="18115418" y="416200"/>
            <a:ext cx="4674288" cy="3328164"/>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
        <p:nvSpPr>
          <p:cNvPr id="17" name="Text Box 9"/>
          <p:cNvSpPr txBox="1"/>
          <p:nvPr/>
        </p:nvSpPr>
        <p:spPr>
          <a:xfrm>
            <a:off x="936960" y="2213807"/>
            <a:ext cx="13724487" cy="1960641"/>
          </a:xfrm>
          <a:prstGeom prst="rect">
            <a:avLst/>
          </a:prstGeom>
          <a:noFill/>
          <a:ln>
            <a:noFill/>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800" dirty="0" smtClean="0">
                <a:solidFill>
                  <a:srgbClr val="FFFFFF"/>
                </a:solidFill>
                <a:effectLst/>
                <a:latin typeface="Encode Sans Normal Black"/>
                <a:ea typeface="MS Mincho" panose="02020609040205080304" pitchFamily="49" charset="-128"/>
                <a:cs typeface="Times New Roman" panose="02020603050405020304" pitchFamily="18" charset="0"/>
              </a:rPr>
              <a:t>Unmanned Aerial Systems</a:t>
            </a:r>
            <a:endParaRPr lang="en-US" sz="4000" dirty="0">
              <a:effectLst/>
              <a:ea typeface="MS Mincho" panose="02020609040205080304" pitchFamily="49" charset="-128"/>
              <a:cs typeface="Times New Roman" panose="02020603050405020304" pitchFamily="18" charset="0"/>
            </a:endParaRPr>
          </a:p>
        </p:txBody>
      </p:sp>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5229" y="588089"/>
            <a:ext cx="7475845" cy="503590"/>
          </a:xfrm>
          <a:prstGeom prst="rect">
            <a:avLst/>
          </a:prstGeom>
        </p:spPr>
      </p:pic>
      <p:sp>
        <p:nvSpPr>
          <p:cNvPr id="7" name="TextBox 6"/>
          <p:cNvSpPr txBox="1"/>
          <p:nvPr/>
        </p:nvSpPr>
        <p:spPr>
          <a:xfrm>
            <a:off x="893063" y="1069463"/>
            <a:ext cx="16840200" cy="646331"/>
          </a:xfrm>
          <a:prstGeom prst="rect">
            <a:avLst/>
          </a:prstGeom>
          <a:noFill/>
        </p:spPr>
        <p:txBody>
          <a:bodyPr wrap="square" rtlCol="0">
            <a:spAutoFit/>
          </a:bodyPr>
          <a:lstStyle/>
          <a:p>
            <a:r>
              <a:rPr lang="en-US" sz="3600" dirty="0" smtClean="0">
                <a:solidFill>
                  <a:schemeClr val="bg1"/>
                </a:solidFill>
                <a:latin typeface="Baskerville Old Face" panose="02020602080505020303" pitchFamily="18" charset="0"/>
              </a:rPr>
              <a:t>William E. Boeing Department of Aeronautics &amp; Astronautics</a:t>
            </a:r>
            <a:endParaRPr lang="en-US" sz="3600" dirty="0">
              <a:solidFill>
                <a:schemeClr val="bg1"/>
              </a:solidFill>
              <a:latin typeface="Baskerville Old Face" panose="02020602080505020303" pitchFamily="18" charset="0"/>
            </a:endParaRPr>
          </a:p>
        </p:txBody>
      </p:sp>
      <p:sp>
        <p:nvSpPr>
          <p:cNvPr id="9" name="TextBox 8"/>
          <p:cNvSpPr txBox="1"/>
          <p:nvPr/>
        </p:nvSpPr>
        <p:spPr>
          <a:xfrm>
            <a:off x="1082921" y="5414386"/>
            <a:ext cx="10543022" cy="6370975"/>
          </a:xfrm>
          <a:prstGeom prst="rect">
            <a:avLst/>
          </a:prstGeom>
          <a:noFill/>
        </p:spPr>
        <p:txBody>
          <a:bodyPr wrap="square" rtlCol="0">
            <a:spAutoFit/>
          </a:bodyPr>
          <a:lstStyle/>
          <a:p>
            <a:r>
              <a:rPr lang="en-US" sz="2800" dirty="0" smtClean="0">
                <a:latin typeface="OpenSans-Light"/>
              </a:rPr>
              <a:t>The Unmanned Aerial Systems (UAS) industry is one of the fastest-growing industries in the United States.  Traditionally, UAS have been a military tool used primarily for performing intelligence, surveillance, and reconnaissance missions.  However, with the Federal Aviation Administration (FAA) actively integrating these systems into the National Airspace System (NAS), civilian and commercial usage of UAS is expected to increase dramatically in the next several years. </a:t>
            </a:r>
          </a:p>
          <a:p>
            <a:endParaRPr lang="en-US" sz="1600" dirty="0" smtClean="0">
              <a:latin typeface="OpenSans-Light"/>
            </a:endParaRPr>
          </a:p>
          <a:p>
            <a:pPr marL="342900" indent="-342900">
              <a:buFont typeface="Arial" panose="020B0604020202020204" pitchFamily="34" charset="0"/>
              <a:buChar char="•"/>
            </a:pPr>
            <a:r>
              <a:rPr lang="en-US" sz="2800" dirty="0" smtClean="0">
                <a:latin typeface="OpenSans-Light"/>
              </a:rPr>
              <a:t>Small and medium sized UAS will likely experience the greatest near-term growth in civil and commercial operations.</a:t>
            </a:r>
            <a:endParaRPr lang="en-US" sz="1600" dirty="0" smtClean="0">
              <a:latin typeface="OpenSans-Light"/>
            </a:endParaRPr>
          </a:p>
          <a:p>
            <a:pPr marL="342900" indent="-342900">
              <a:buFont typeface="Arial" panose="020B0604020202020204" pitchFamily="34" charset="0"/>
              <a:buChar char="•"/>
            </a:pPr>
            <a:r>
              <a:rPr lang="en-US" sz="2800" dirty="0" smtClean="0">
                <a:latin typeface="OpenSans-Light"/>
              </a:rPr>
              <a:t>Washington State stands to gain nearly 10,000 jobs and $7.8 billion as this market expands over the next decade.</a:t>
            </a:r>
            <a:endParaRPr lang="en-US" sz="1600" dirty="0" smtClean="0">
              <a:latin typeface="OpenSans-Light"/>
            </a:endParaRPr>
          </a:p>
          <a:p>
            <a:pPr marL="342900" indent="-342900">
              <a:buFont typeface="Arial" panose="020B0604020202020204" pitchFamily="34" charset="0"/>
              <a:buChar char="•"/>
            </a:pPr>
            <a:r>
              <a:rPr lang="en-US" sz="2800" dirty="0" smtClean="0">
                <a:latin typeface="OpenSans-Light"/>
              </a:rPr>
              <a:t>Now is the time to become involved as commercial usage of UAS have only recently become authorized by the FAA.</a:t>
            </a:r>
            <a:endParaRPr lang="en-US" sz="2800" dirty="0">
              <a:latin typeface="OpenSans-Light"/>
            </a:endParaRPr>
          </a:p>
        </p:txBody>
      </p:sp>
      <p:sp>
        <p:nvSpPr>
          <p:cNvPr id="22" name="TextBox 21"/>
          <p:cNvSpPr txBox="1"/>
          <p:nvPr/>
        </p:nvSpPr>
        <p:spPr>
          <a:xfrm>
            <a:off x="893063" y="4335967"/>
            <a:ext cx="10450570" cy="769441"/>
          </a:xfrm>
          <a:prstGeom prst="rect">
            <a:avLst/>
          </a:prstGeom>
          <a:noFill/>
        </p:spPr>
        <p:txBody>
          <a:bodyPr wrap="square" rtlCol="0">
            <a:spAutoFit/>
          </a:bodyPr>
          <a:lstStyle/>
          <a:p>
            <a:r>
              <a:rPr lang="en-US" sz="4400" cap="all" dirty="0" smtClean="0">
                <a:solidFill>
                  <a:srgbClr val="32006E"/>
                </a:solidFill>
                <a:latin typeface="EncodeSansNormal-Black"/>
                <a:ea typeface="MS Mincho" panose="02020609040205080304" pitchFamily="49" charset="-128"/>
                <a:cs typeface="EncodeSansNormal-Black"/>
              </a:rPr>
              <a:t>The next aerospace revolution</a:t>
            </a:r>
            <a:endParaRPr lang="en-US" sz="2400" dirty="0">
              <a:latin typeface="OpenSans-Light"/>
            </a:endParaRPr>
          </a:p>
        </p:txBody>
      </p:sp>
      <p:pic>
        <p:nvPicPr>
          <p:cNvPr id="23" name="Picture 2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1558" y="4890047"/>
            <a:ext cx="4234192" cy="408601"/>
          </a:xfrm>
          <a:prstGeom prst="rect">
            <a:avLst/>
          </a:prstGeom>
          <a:noFill/>
          <a:ln>
            <a:noFill/>
          </a:ln>
        </p:spPr>
      </p:pic>
      <p:sp>
        <p:nvSpPr>
          <p:cNvPr id="24" name="TextBox 23"/>
          <p:cNvSpPr txBox="1"/>
          <p:nvPr/>
        </p:nvSpPr>
        <p:spPr>
          <a:xfrm>
            <a:off x="1082921" y="13713646"/>
            <a:ext cx="9934719" cy="8956298"/>
          </a:xfrm>
          <a:prstGeom prst="rect">
            <a:avLst/>
          </a:prstGeom>
          <a:noFill/>
        </p:spPr>
        <p:txBody>
          <a:bodyPr wrap="square" rtlCol="0">
            <a:spAutoFit/>
          </a:bodyPr>
          <a:lstStyle/>
          <a:p>
            <a:r>
              <a:rPr lang="en-US" sz="2800" dirty="0" smtClean="0">
                <a:latin typeface="OpenSans-Light"/>
              </a:rPr>
              <a:t>The University of Washington (UW) is the premiere research institution in the Pacific Northwest with active research programs and expertise in UAS.  The UW William E. Boeing Department of Aeronautics &amp; Astronautics conducts UAS related research in areas such as:</a:t>
            </a:r>
          </a:p>
          <a:p>
            <a:endParaRPr lang="en-US" sz="1600" dirty="0" smtClean="0">
              <a:latin typeface="OpenSans-Light"/>
            </a:endParaRPr>
          </a:p>
          <a:p>
            <a:pPr marL="342900" indent="-342900">
              <a:buFont typeface="Arial" panose="020B0604020202020204" pitchFamily="34" charset="0"/>
              <a:buChar char="•"/>
            </a:pPr>
            <a:r>
              <a:rPr lang="en-US" sz="2800" dirty="0" smtClean="0">
                <a:latin typeface="OpenSans-Light"/>
              </a:rPr>
              <a:t>UAS for precision agriculture and farming.</a:t>
            </a:r>
            <a:endParaRPr lang="en-US" sz="1600" dirty="0" smtClean="0">
              <a:latin typeface="OpenSans-Light"/>
            </a:endParaRPr>
          </a:p>
          <a:p>
            <a:pPr marL="342900" indent="-342900">
              <a:buFont typeface="Arial" panose="020B0604020202020204" pitchFamily="34" charset="0"/>
              <a:buChar char="•"/>
            </a:pPr>
            <a:r>
              <a:rPr lang="en-US" sz="2800" dirty="0">
                <a:latin typeface="OpenSans-Light"/>
              </a:rPr>
              <a:t>Topographical, ecological, &amp; biological monitoring w/ UAS.</a:t>
            </a:r>
            <a:endParaRPr lang="en-US" sz="1600" dirty="0">
              <a:latin typeface="OpenSans-Light"/>
            </a:endParaRPr>
          </a:p>
          <a:p>
            <a:pPr marL="342900" indent="-342900">
              <a:buFont typeface="Arial" panose="020B0604020202020204" pitchFamily="34" charset="0"/>
              <a:buChar char="•"/>
            </a:pPr>
            <a:r>
              <a:rPr lang="en-US" sz="2800" dirty="0">
                <a:latin typeface="OpenSans-Light"/>
              </a:rPr>
              <a:t>Disaster response and search and rescue using UAS.</a:t>
            </a:r>
            <a:endParaRPr lang="en-US" sz="1600" dirty="0">
              <a:latin typeface="OpenSans-Light"/>
            </a:endParaRPr>
          </a:p>
          <a:p>
            <a:pPr marL="342900" indent="-342900">
              <a:buFont typeface="Arial" panose="020B0604020202020204" pitchFamily="34" charset="0"/>
              <a:buChar char="•"/>
            </a:pPr>
            <a:r>
              <a:rPr lang="en-US" sz="2800" dirty="0">
                <a:latin typeface="OpenSans-Light"/>
              </a:rPr>
              <a:t>UAS operator/pilot training and interface design.</a:t>
            </a:r>
            <a:endParaRPr lang="en-US" sz="1600" dirty="0">
              <a:latin typeface="OpenSans-Light"/>
            </a:endParaRPr>
          </a:p>
          <a:p>
            <a:pPr marL="342900" indent="-342900">
              <a:buFont typeface="Arial" panose="020B0604020202020204" pitchFamily="34" charset="0"/>
              <a:buChar char="•"/>
            </a:pPr>
            <a:r>
              <a:rPr lang="en-US" sz="2800" dirty="0">
                <a:latin typeface="OpenSans-Light"/>
              </a:rPr>
              <a:t>UAS flight control and avionics verification and validation.</a:t>
            </a:r>
            <a:endParaRPr lang="en-US" sz="1600" dirty="0">
              <a:latin typeface="OpenSans-Light"/>
            </a:endParaRPr>
          </a:p>
          <a:p>
            <a:pPr marL="342900" indent="-342900">
              <a:buFont typeface="Arial" panose="020B0604020202020204" pitchFamily="34" charset="0"/>
              <a:buChar char="•"/>
            </a:pPr>
            <a:r>
              <a:rPr lang="en-US" sz="2800" dirty="0" smtClean="0">
                <a:latin typeface="OpenSans-Light"/>
              </a:rPr>
              <a:t>Collaboration and control of swarms of UAS.</a:t>
            </a:r>
            <a:endParaRPr lang="en-US" sz="1600" dirty="0" smtClean="0">
              <a:latin typeface="OpenSans-Light"/>
            </a:endParaRPr>
          </a:p>
          <a:p>
            <a:pPr marL="342900" indent="-342900">
              <a:buFont typeface="Arial" panose="020B0604020202020204" pitchFamily="34" charset="0"/>
              <a:buChar char="•"/>
            </a:pPr>
            <a:r>
              <a:rPr lang="en-US" sz="2800" dirty="0" smtClean="0">
                <a:latin typeface="OpenSans-Light"/>
              </a:rPr>
              <a:t>Operation of UAS in GPS-denied environments.</a:t>
            </a:r>
            <a:endParaRPr lang="en-US" sz="1600" dirty="0">
              <a:latin typeface="OpenSans-Light"/>
            </a:endParaRPr>
          </a:p>
          <a:p>
            <a:pPr marL="342900" indent="-342900">
              <a:buFont typeface="Arial" panose="020B0604020202020204" pitchFamily="34" charset="0"/>
              <a:buChar char="•"/>
            </a:pPr>
            <a:r>
              <a:rPr lang="en-US" sz="2800" dirty="0" smtClean="0">
                <a:latin typeface="OpenSans-Light"/>
              </a:rPr>
              <a:t>Wildfire monitoring and detection using UAS.</a:t>
            </a:r>
            <a:endParaRPr lang="en-US" sz="1600" dirty="0">
              <a:latin typeface="OpenSans-Light"/>
            </a:endParaRPr>
          </a:p>
          <a:p>
            <a:pPr marL="342900" indent="-342900">
              <a:buFont typeface="Arial" panose="020B0604020202020204" pitchFamily="34" charset="0"/>
              <a:buChar char="•"/>
            </a:pPr>
            <a:r>
              <a:rPr lang="en-US" sz="2800" dirty="0" smtClean="0">
                <a:latin typeface="OpenSans-Light"/>
              </a:rPr>
              <a:t>Biologically inspired engineered UAS systems.</a:t>
            </a:r>
            <a:endParaRPr lang="en-US" sz="1600" dirty="0">
              <a:latin typeface="OpenSans-Light"/>
            </a:endParaRPr>
          </a:p>
          <a:p>
            <a:pPr marL="342900" indent="-342900">
              <a:buFont typeface="Arial" panose="020B0604020202020204" pitchFamily="34" charset="0"/>
              <a:buChar char="•"/>
            </a:pPr>
            <a:r>
              <a:rPr lang="en-US" sz="2800" dirty="0" smtClean="0">
                <a:latin typeface="OpenSans-Light"/>
              </a:rPr>
              <a:t>Control of networked UAS systems.</a:t>
            </a:r>
            <a:endParaRPr lang="en-US" sz="2800" dirty="0">
              <a:latin typeface="OpenSans-Light"/>
            </a:endParaRPr>
          </a:p>
          <a:p>
            <a:pPr marL="342900" indent="-342900">
              <a:buFont typeface="Arial" panose="020B0604020202020204" pitchFamily="34" charset="0"/>
              <a:buChar char="•"/>
            </a:pPr>
            <a:r>
              <a:rPr lang="en-US" sz="2800" dirty="0">
                <a:latin typeface="OpenSans-Light"/>
              </a:rPr>
              <a:t>Collision awareness, avoidance, and airspace management.</a:t>
            </a:r>
            <a:endParaRPr lang="en-US" sz="1600" dirty="0">
              <a:latin typeface="OpenSans-Light"/>
            </a:endParaRPr>
          </a:p>
          <a:p>
            <a:pPr marL="342900" indent="-342900">
              <a:buFont typeface="Arial" panose="020B0604020202020204" pitchFamily="34" charset="0"/>
              <a:buChar char="•"/>
            </a:pPr>
            <a:endParaRPr lang="en-US" sz="2800" dirty="0">
              <a:latin typeface="OpenSans-Light"/>
            </a:endParaRPr>
          </a:p>
          <a:p>
            <a:pPr marL="342900" indent="-342900">
              <a:buFont typeface="Arial" panose="020B0604020202020204" pitchFamily="34" charset="0"/>
              <a:buChar char="•"/>
            </a:pPr>
            <a:endParaRPr lang="en-US" sz="2800" dirty="0">
              <a:latin typeface="OpenSans-Light"/>
            </a:endParaRPr>
          </a:p>
          <a:p>
            <a:pPr marL="342900" indent="-342900">
              <a:buFont typeface="Arial" panose="020B0604020202020204" pitchFamily="34" charset="0"/>
              <a:buChar char="•"/>
            </a:pPr>
            <a:endParaRPr lang="en-US" sz="2800" dirty="0">
              <a:latin typeface="OpenSans-Light"/>
            </a:endParaRPr>
          </a:p>
        </p:txBody>
      </p:sp>
      <p:sp>
        <p:nvSpPr>
          <p:cNvPr id="25" name="TextBox 24"/>
          <p:cNvSpPr txBox="1"/>
          <p:nvPr/>
        </p:nvSpPr>
        <p:spPr>
          <a:xfrm>
            <a:off x="893061" y="12537256"/>
            <a:ext cx="15063203" cy="769441"/>
          </a:xfrm>
          <a:prstGeom prst="rect">
            <a:avLst/>
          </a:prstGeom>
          <a:noFill/>
        </p:spPr>
        <p:txBody>
          <a:bodyPr wrap="square" rtlCol="0">
            <a:spAutoFit/>
          </a:bodyPr>
          <a:lstStyle/>
          <a:p>
            <a:r>
              <a:rPr lang="en-US" sz="4400" cap="all" dirty="0" smtClean="0">
                <a:solidFill>
                  <a:srgbClr val="32006E"/>
                </a:solidFill>
                <a:latin typeface="EncodeSansNormal-Black"/>
                <a:ea typeface="MS Mincho" panose="02020609040205080304" pitchFamily="49" charset="-128"/>
                <a:cs typeface="EncodeSansNormal-Black"/>
              </a:rPr>
              <a:t>research at the university of Washington</a:t>
            </a:r>
            <a:endParaRPr lang="en-US" sz="2400" dirty="0">
              <a:latin typeface="OpenSans-Light"/>
            </a:endParaRPr>
          </a:p>
        </p:txBody>
      </p:sp>
      <p:pic>
        <p:nvPicPr>
          <p:cNvPr id="26" name="Picture 2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1558" y="13221964"/>
            <a:ext cx="4234192" cy="408601"/>
          </a:xfrm>
          <a:prstGeom prst="rect">
            <a:avLst/>
          </a:prstGeom>
          <a:noFill/>
          <a:ln>
            <a:noFill/>
          </a:ln>
        </p:spPr>
      </p:pic>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6185" y="21919933"/>
            <a:ext cx="4392055" cy="2770988"/>
          </a:xfrm>
          <a:prstGeom prst="rect">
            <a:avLst/>
          </a:prstGeom>
        </p:spPr>
      </p:pic>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86184" y="24766699"/>
            <a:ext cx="4392055" cy="301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0666" y="21861655"/>
            <a:ext cx="5673378" cy="5906530"/>
          </a:xfrm>
          <a:prstGeom prst="rect">
            <a:avLst/>
          </a:prstGeom>
        </p:spPr>
      </p:pic>
    </p:spTree>
    <p:extLst>
      <p:ext uri="{BB962C8B-B14F-4D97-AF65-F5344CB8AC3E}">
        <p14:creationId xmlns:p14="http://schemas.microsoft.com/office/powerpoint/2010/main" val="333107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2123657" y="26318299"/>
            <a:ext cx="10700242" cy="1592324"/>
          </a:xfrm>
          <a:prstGeom prst="roundRect">
            <a:avLst/>
          </a:prstGeom>
          <a:noFill/>
          <a:ln w="57150">
            <a:solidFill>
              <a:srgbClr val="320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12097748" y="26409200"/>
            <a:ext cx="10783301" cy="1815882"/>
          </a:xfrm>
          <a:prstGeom prst="rect">
            <a:avLst/>
          </a:prstGeom>
          <a:noFill/>
          <a:ln w="57150">
            <a:noFill/>
          </a:ln>
        </p:spPr>
        <p:txBody>
          <a:bodyPr wrap="square" rtlCol="0">
            <a:spAutoFit/>
          </a:bodyPr>
          <a:lstStyle/>
          <a:p>
            <a:pPr algn="ctr"/>
            <a:r>
              <a:rPr lang="en-US" sz="2800" b="1" dirty="0" smtClean="0">
                <a:latin typeface="OpenSans-Light"/>
              </a:rPr>
              <a:t>Are you interested in UAS at UW?  Please contact:</a:t>
            </a:r>
          </a:p>
          <a:p>
            <a:pPr algn="ctr"/>
            <a:r>
              <a:rPr lang="en-US" sz="2800" b="1" dirty="0" smtClean="0">
                <a:latin typeface="OpenSans-Light"/>
              </a:rPr>
              <a:t>Gaia Brown, gaiab@aa.washington.edu, (206) 543-8864</a:t>
            </a:r>
          </a:p>
          <a:p>
            <a:pPr algn="ctr"/>
            <a:r>
              <a:rPr lang="en-US" sz="2800" b="1" dirty="0" smtClean="0">
                <a:latin typeface="OpenSans-Light"/>
              </a:rPr>
              <a:t>http://www.aa.washington.edu</a:t>
            </a:r>
            <a:endParaRPr lang="en-US" sz="2800" b="1" dirty="0">
              <a:latin typeface="OpenSans-Light"/>
            </a:endParaRPr>
          </a:p>
          <a:p>
            <a:endParaRPr lang="en-US" sz="2800" dirty="0">
              <a:latin typeface="OpenSans-Light"/>
            </a:endParaRPr>
          </a:p>
        </p:txBody>
      </p:sp>
      <p:pic>
        <p:nvPicPr>
          <p:cNvPr id="53" name="Picture 52" descr="E:\2014 December 1st All Files\Courses\AA410-411 AP Design Courses\AA410.06\IMG_253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9966" y="20964544"/>
            <a:ext cx="5737225" cy="3822700"/>
          </a:xfrm>
          <a:prstGeom prst="rect">
            <a:avLst/>
          </a:prstGeom>
          <a:noFill/>
          <a:extLst/>
        </p:spPr>
      </p:pic>
      <p:sp>
        <p:nvSpPr>
          <p:cNvPr id="7" name="TextBox 6"/>
          <p:cNvSpPr txBox="1"/>
          <p:nvPr/>
        </p:nvSpPr>
        <p:spPr>
          <a:xfrm>
            <a:off x="3846721" y="15819301"/>
            <a:ext cx="7364365" cy="3108543"/>
          </a:xfrm>
          <a:prstGeom prst="rect">
            <a:avLst/>
          </a:prstGeom>
          <a:noFill/>
        </p:spPr>
        <p:txBody>
          <a:bodyPr wrap="square" rtlCol="0">
            <a:spAutoFit/>
          </a:bodyPr>
          <a:lstStyle/>
          <a:p>
            <a:r>
              <a:rPr lang="en-US" sz="2800" b="1" dirty="0">
                <a:latin typeface="OpenSans-Light"/>
              </a:rPr>
              <a:t>Autonomous Flight Systems Laboratory</a:t>
            </a:r>
          </a:p>
          <a:p>
            <a:r>
              <a:rPr lang="en-US" sz="2800" dirty="0">
                <a:latin typeface="OpenSans-Light"/>
              </a:rPr>
              <a:t>The mission of the AFSL is to support advances in guidance, navigation, </a:t>
            </a:r>
            <a:r>
              <a:rPr lang="en-US" sz="2800" dirty="0" smtClean="0">
                <a:latin typeface="OpenSans-Light"/>
              </a:rPr>
              <a:t>&amp; control </a:t>
            </a:r>
            <a:r>
              <a:rPr lang="en-US" sz="2800" dirty="0">
                <a:latin typeface="OpenSans-Light"/>
              </a:rPr>
              <a:t>technology relevant to autonomous vehicles and their </a:t>
            </a:r>
            <a:r>
              <a:rPr lang="en-US" sz="2800" dirty="0" smtClean="0">
                <a:latin typeface="OpenSans-Light"/>
              </a:rPr>
              <a:t>payloads.  </a:t>
            </a:r>
            <a:r>
              <a:rPr lang="en-US" sz="2800" dirty="0">
                <a:latin typeface="OpenSans-Light"/>
              </a:rPr>
              <a:t>A parallel </a:t>
            </a:r>
            <a:r>
              <a:rPr lang="en-US" sz="2800" dirty="0" smtClean="0">
                <a:latin typeface="OpenSans-Light"/>
              </a:rPr>
              <a:t>objective is </a:t>
            </a:r>
            <a:r>
              <a:rPr lang="en-US" sz="2800" dirty="0">
                <a:latin typeface="OpenSans-Light"/>
              </a:rPr>
              <a:t>to integrate this technology into deployed systems by partnering with industry partners.</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9774"/>
          <a:stretch/>
        </p:blipFill>
        <p:spPr>
          <a:xfrm>
            <a:off x="17322928" y="12589675"/>
            <a:ext cx="1684263" cy="2324066"/>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r="2783"/>
          <a:stretch/>
        </p:blipFill>
        <p:spPr>
          <a:xfrm>
            <a:off x="17322928" y="15469210"/>
            <a:ext cx="1694537" cy="232406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94760" y="18162306"/>
            <a:ext cx="1747015" cy="2329353"/>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r="11401"/>
          <a:stretch/>
        </p:blipFill>
        <p:spPr>
          <a:xfrm>
            <a:off x="12161404" y="18162306"/>
            <a:ext cx="1544322" cy="232406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51130" y="15469210"/>
            <a:ext cx="1549862" cy="2324066"/>
          </a:xfrm>
          <a:prstGeom prst="rect">
            <a:avLst/>
          </a:prstGeom>
        </p:spPr>
      </p:pic>
      <p:pic>
        <p:nvPicPr>
          <p:cNvPr id="2" name="Picture 1"/>
          <p:cNvPicPr>
            <a:picLocks noChangeAspect="1"/>
          </p:cNvPicPr>
          <p:nvPr/>
        </p:nvPicPr>
        <p:blipFill>
          <a:blip r:embed="rId9"/>
          <a:stretch>
            <a:fillRect/>
          </a:stretch>
        </p:blipFill>
        <p:spPr>
          <a:xfrm>
            <a:off x="593168" y="16023840"/>
            <a:ext cx="2995613" cy="1313518"/>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51130" y="12589675"/>
            <a:ext cx="1542522" cy="2324066"/>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242" y="19035120"/>
            <a:ext cx="2475465" cy="2475465"/>
          </a:xfrm>
          <a:prstGeom prst="rect">
            <a:avLst/>
          </a:prstGeom>
        </p:spPr>
      </p:pic>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8039" y="22321078"/>
            <a:ext cx="2845871" cy="1264472"/>
          </a:xfrm>
          <a:prstGeom prst="rect">
            <a:avLst/>
          </a:prstGeom>
        </p:spPr>
      </p:pic>
      <p:sp>
        <p:nvSpPr>
          <p:cNvPr id="14" name="TextBox 13"/>
          <p:cNvSpPr txBox="1"/>
          <p:nvPr/>
        </p:nvSpPr>
        <p:spPr>
          <a:xfrm>
            <a:off x="3846721" y="25020817"/>
            <a:ext cx="8031535" cy="3108543"/>
          </a:xfrm>
          <a:prstGeom prst="rect">
            <a:avLst/>
          </a:prstGeom>
          <a:noFill/>
        </p:spPr>
        <p:txBody>
          <a:bodyPr wrap="square" rtlCol="0">
            <a:spAutoFit/>
          </a:bodyPr>
          <a:lstStyle/>
          <a:p>
            <a:r>
              <a:rPr lang="en-US" sz="2800" b="1" dirty="0">
                <a:latin typeface="OpenSans-Light"/>
              </a:rPr>
              <a:t>Advanced Dynamics, Validation &amp; Control Research Laboratory</a:t>
            </a:r>
          </a:p>
          <a:p>
            <a:r>
              <a:rPr lang="en-US" sz="2800" dirty="0">
                <a:latin typeface="OpenSans-Light"/>
              </a:rPr>
              <a:t>The overall research objective is to address the problem of analysis and control for today's intrinsically nonlinear, unstable, high-dimensional multi-scale nature of autonomous operations. </a:t>
            </a:r>
          </a:p>
          <a:p>
            <a:endParaRPr lang="en-US" sz="2800" dirty="0">
              <a:latin typeface="OpenSans-Light"/>
            </a:endParaRPr>
          </a:p>
        </p:txBody>
      </p:sp>
      <p:sp>
        <p:nvSpPr>
          <p:cNvPr id="16" name="TextBox 15"/>
          <p:cNvSpPr txBox="1"/>
          <p:nvPr/>
        </p:nvSpPr>
        <p:spPr>
          <a:xfrm>
            <a:off x="12496080" y="2002688"/>
            <a:ext cx="6874761" cy="3539430"/>
          </a:xfrm>
          <a:prstGeom prst="rect">
            <a:avLst/>
          </a:prstGeom>
          <a:noFill/>
        </p:spPr>
        <p:txBody>
          <a:bodyPr wrap="square" rtlCol="0">
            <a:spAutoFit/>
          </a:bodyPr>
          <a:lstStyle/>
          <a:p>
            <a:r>
              <a:rPr lang="en-US" sz="2800" b="1" dirty="0">
                <a:latin typeface="OpenSans-Light"/>
              </a:rPr>
              <a:t>Design, Build, Fly</a:t>
            </a:r>
          </a:p>
          <a:p>
            <a:r>
              <a:rPr lang="en-US" sz="2800" dirty="0">
                <a:latin typeface="OpenSans-Light"/>
              </a:rPr>
              <a:t>Each year UW students participate in the AIAA Design/Build/Fly competition. Student teams design, fabricate, and demonstrate the flight capabilities of an unmanned, electric powered, radio controlled </a:t>
            </a:r>
            <a:r>
              <a:rPr lang="en-US" sz="2800" dirty="0" smtClean="0">
                <a:latin typeface="OpenSans-Light"/>
              </a:rPr>
              <a:t>UAS that </a:t>
            </a:r>
            <a:r>
              <a:rPr lang="en-US" sz="2800" dirty="0">
                <a:latin typeface="OpenSans-Light"/>
              </a:rPr>
              <a:t>can best meet the specified mission profile. </a:t>
            </a:r>
          </a:p>
        </p:txBody>
      </p:sp>
      <p:pic>
        <p:nvPicPr>
          <p:cNvPr id="18" name="Picture 17"/>
          <p:cNvPicPr/>
          <p:nvPr/>
        </p:nvPicPr>
        <p:blipFill>
          <a:blip r:embed="rId13" cstate="print">
            <a:extLst>
              <a:ext uri="{28A0092B-C50C-407E-A947-70E740481C1C}">
                <a14:useLocalDpi xmlns:a14="http://schemas.microsoft.com/office/drawing/2010/main" val="0"/>
              </a:ext>
            </a:extLst>
          </a:blip>
          <a:stretch>
            <a:fillRect/>
          </a:stretch>
        </p:blipFill>
        <p:spPr>
          <a:xfrm>
            <a:off x="201888" y="28088931"/>
            <a:ext cx="10018778" cy="1918705"/>
          </a:xfrm>
          <a:prstGeom prst="rect">
            <a:avLst/>
          </a:prstGeom>
        </p:spPr>
      </p:pic>
      <p:pic>
        <p:nvPicPr>
          <p:cNvPr id="19" name="Picture 18"/>
          <p:cNvPicPr/>
          <p:nvPr/>
        </p:nvPicPr>
        <p:blipFill>
          <a:blip r:embed="rId14">
            <a:extLst>
              <a:ext uri="{28A0092B-C50C-407E-A947-70E740481C1C}">
                <a14:useLocalDpi xmlns:a14="http://schemas.microsoft.com/office/drawing/2010/main" val="0"/>
              </a:ext>
            </a:extLst>
          </a:blip>
          <a:srcRect/>
          <a:stretch>
            <a:fillRect/>
          </a:stretch>
        </p:blipFill>
        <p:spPr bwMode="auto">
          <a:xfrm>
            <a:off x="15651618" y="28088931"/>
            <a:ext cx="7466677" cy="1918705"/>
          </a:xfrm>
          <a:prstGeom prst="rect">
            <a:avLst/>
          </a:prstGeom>
          <a:noFill/>
          <a:ln>
            <a:noFill/>
          </a:ln>
        </p:spPr>
      </p:pic>
      <p:sp>
        <p:nvSpPr>
          <p:cNvPr id="20" name="TextBox 19"/>
          <p:cNvSpPr txBox="1"/>
          <p:nvPr/>
        </p:nvSpPr>
        <p:spPr>
          <a:xfrm>
            <a:off x="893063" y="1069463"/>
            <a:ext cx="16840200" cy="646331"/>
          </a:xfrm>
          <a:prstGeom prst="rect">
            <a:avLst/>
          </a:prstGeom>
          <a:noFill/>
        </p:spPr>
        <p:txBody>
          <a:bodyPr wrap="square" rtlCol="0">
            <a:spAutoFit/>
          </a:bodyPr>
          <a:lstStyle/>
          <a:p>
            <a:r>
              <a:rPr lang="en-US" sz="3600" dirty="0" smtClean="0">
                <a:solidFill>
                  <a:srgbClr val="33006F"/>
                </a:solidFill>
                <a:latin typeface="Baskerville Old Face" panose="02020602080505020303" pitchFamily="18" charset="0"/>
              </a:rPr>
              <a:t>William E. Boeing Department of Aeronautics &amp; Astronautics</a:t>
            </a:r>
            <a:endParaRPr lang="en-US" sz="3600" dirty="0">
              <a:solidFill>
                <a:srgbClr val="33006F"/>
              </a:solidFill>
              <a:latin typeface="Baskerville Old Face" panose="02020602080505020303" pitchFamily="18" charset="0"/>
            </a:endParaRPr>
          </a:p>
        </p:txBody>
      </p:sp>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6859" y="406617"/>
            <a:ext cx="9265051" cy="624115"/>
          </a:xfrm>
          <a:prstGeom prst="rect">
            <a:avLst/>
          </a:prstGeom>
        </p:spPr>
      </p:pic>
      <p:sp>
        <p:nvSpPr>
          <p:cNvPr id="23" name="TextBox 22"/>
          <p:cNvSpPr txBox="1"/>
          <p:nvPr/>
        </p:nvSpPr>
        <p:spPr>
          <a:xfrm>
            <a:off x="1082921" y="3585582"/>
            <a:ext cx="10836936" cy="1384995"/>
          </a:xfrm>
          <a:prstGeom prst="rect">
            <a:avLst/>
          </a:prstGeom>
          <a:noFill/>
        </p:spPr>
        <p:txBody>
          <a:bodyPr wrap="square" rtlCol="0">
            <a:spAutoFit/>
          </a:bodyPr>
          <a:lstStyle/>
          <a:p>
            <a:r>
              <a:rPr lang="en-US" sz="2800" dirty="0" smtClean="0">
                <a:latin typeface="OpenSans-Light"/>
              </a:rPr>
              <a:t>UAS provide an excellent platform for student education within Washington State.  The UW has several educational programs, courses, and activities that involve UAS related technologies.</a:t>
            </a:r>
            <a:endParaRPr lang="en-US" sz="2800" dirty="0">
              <a:latin typeface="OpenSans-Light"/>
            </a:endParaRPr>
          </a:p>
        </p:txBody>
      </p:sp>
      <p:sp>
        <p:nvSpPr>
          <p:cNvPr id="24" name="TextBox 23"/>
          <p:cNvSpPr txBox="1"/>
          <p:nvPr/>
        </p:nvSpPr>
        <p:spPr>
          <a:xfrm>
            <a:off x="893063" y="2337235"/>
            <a:ext cx="10450570" cy="769441"/>
          </a:xfrm>
          <a:prstGeom prst="rect">
            <a:avLst/>
          </a:prstGeom>
          <a:noFill/>
        </p:spPr>
        <p:txBody>
          <a:bodyPr wrap="square" rtlCol="0">
            <a:spAutoFit/>
          </a:bodyPr>
          <a:lstStyle/>
          <a:p>
            <a:r>
              <a:rPr lang="en-US" sz="4400" cap="all" dirty="0" smtClean="0">
                <a:solidFill>
                  <a:srgbClr val="32006E"/>
                </a:solidFill>
                <a:latin typeface="EncodeSansNormal-Black"/>
                <a:ea typeface="MS Mincho" panose="02020609040205080304" pitchFamily="49" charset="-128"/>
                <a:cs typeface="EncodeSansNormal-Black"/>
              </a:rPr>
              <a:t>Vast educational potential</a:t>
            </a:r>
            <a:endParaRPr lang="en-US" sz="2400" dirty="0">
              <a:latin typeface="OpenSans-Light"/>
            </a:endParaRPr>
          </a:p>
        </p:txBody>
      </p:sp>
      <p:pic>
        <p:nvPicPr>
          <p:cNvPr id="25" name="Picture 24"/>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71558" y="2995929"/>
            <a:ext cx="4234192" cy="408601"/>
          </a:xfrm>
          <a:prstGeom prst="rect">
            <a:avLst/>
          </a:prstGeom>
          <a:noFill/>
          <a:ln>
            <a:noFill/>
          </a:ln>
        </p:spPr>
      </p:pic>
      <p:cxnSp>
        <p:nvCxnSpPr>
          <p:cNvPr id="29" name="Straight Connector 28"/>
          <p:cNvCxnSpPr/>
          <p:nvPr/>
        </p:nvCxnSpPr>
        <p:spPr>
          <a:xfrm>
            <a:off x="1058858" y="1812046"/>
            <a:ext cx="21765041"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rotWithShape="1">
          <a:blip r:embed="rId17" cstate="print">
            <a:extLst>
              <a:ext uri="{28A0092B-C50C-407E-A947-70E740481C1C}">
                <a14:useLocalDpi xmlns:a14="http://schemas.microsoft.com/office/drawing/2010/main" val="0"/>
              </a:ext>
            </a:extLst>
          </a:blip>
          <a:srcRect l="4411" t="34385" r="5957" b="9685"/>
          <a:stretch/>
        </p:blipFill>
        <p:spPr>
          <a:xfrm>
            <a:off x="12560904" y="8421621"/>
            <a:ext cx="10297796" cy="3618145"/>
          </a:xfrm>
          <a:prstGeom prst="rect">
            <a:avLst/>
          </a:prstGeom>
        </p:spPr>
      </p:pic>
      <p:sp>
        <p:nvSpPr>
          <p:cNvPr id="31" name="TextBox 30"/>
          <p:cNvSpPr txBox="1"/>
          <p:nvPr/>
        </p:nvSpPr>
        <p:spPr>
          <a:xfrm>
            <a:off x="6627103" y="8839378"/>
            <a:ext cx="5551742" cy="4401205"/>
          </a:xfrm>
          <a:prstGeom prst="rect">
            <a:avLst/>
          </a:prstGeom>
          <a:noFill/>
        </p:spPr>
        <p:txBody>
          <a:bodyPr wrap="square" rtlCol="0">
            <a:spAutoFit/>
          </a:bodyPr>
          <a:lstStyle/>
          <a:p>
            <a:r>
              <a:rPr lang="en-US" sz="2800" b="1" dirty="0" smtClean="0">
                <a:latin typeface="OpenSans-Light"/>
              </a:rPr>
              <a:t>UAS Study </a:t>
            </a:r>
            <a:r>
              <a:rPr lang="en-US" sz="2800" b="1" dirty="0">
                <a:latin typeface="OpenSans-Light"/>
              </a:rPr>
              <a:t>Abroad Australia</a:t>
            </a:r>
          </a:p>
          <a:p>
            <a:r>
              <a:rPr lang="en-US" sz="2800" dirty="0">
                <a:latin typeface="OpenSans-Light"/>
              </a:rPr>
              <a:t>Each summer, the UW conducts a study abroad class </a:t>
            </a:r>
            <a:r>
              <a:rPr lang="en-US" sz="2800" dirty="0" smtClean="0">
                <a:latin typeface="OpenSans-Light"/>
              </a:rPr>
              <a:t>in Brisbane, Australia at the Queensland University of Technology (QUT).  This class focuses on UAS and collaboration with other robotic systems.  Students learn about UAS and their impact on the global economy and society.</a:t>
            </a:r>
            <a:endParaRPr lang="en-US" sz="2800" dirty="0">
              <a:latin typeface="OpenSans-Light"/>
            </a:endParaRPr>
          </a:p>
        </p:txBody>
      </p:sp>
      <p:pic>
        <p:nvPicPr>
          <p:cNvPr id="21" name="Picture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285733" y="2320786"/>
            <a:ext cx="3301277" cy="3301277"/>
          </a:xfrm>
          <a:prstGeom prst="rect">
            <a:avLst/>
          </a:prstGeom>
        </p:spPr>
      </p:pic>
      <p:pic>
        <p:nvPicPr>
          <p:cNvPr id="35" name="Picture 34"/>
          <p:cNvPicPr>
            <a:picLocks noChangeAspect="1"/>
          </p:cNvPicPr>
          <p:nvPr/>
        </p:nvPicPr>
        <p:blipFill>
          <a:blip r:embed="rId19"/>
          <a:stretch>
            <a:fillRect/>
          </a:stretch>
        </p:blipFill>
        <p:spPr>
          <a:xfrm>
            <a:off x="1061097" y="8888983"/>
            <a:ext cx="5160958" cy="4393108"/>
          </a:xfrm>
          <a:prstGeom prst="rect">
            <a:avLst/>
          </a:prstGeom>
        </p:spPr>
      </p:pic>
      <p:pic>
        <p:nvPicPr>
          <p:cNvPr id="37" name="Picture 3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31236" y="5266942"/>
            <a:ext cx="5368435" cy="3022768"/>
          </a:xfrm>
          <a:prstGeom prst="rect">
            <a:avLst/>
          </a:prstGeom>
        </p:spPr>
      </p:pic>
      <p:sp>
        <p:nvSpPr>
          <p:cNvPr id="38" name="TextBox 37"/>
          <p:cNvSpPr txBox="1"/>
          <p:nvPr/>
        </p:nvSpPr>
        <p:spPr>
          <a:xfrm>
            <a:off x="1092725" y="14735271"/>
            <a:ext cx="10836936" cy="954107"/>
          </a:xfrm>
          <a:prstGeom prst="rect">
            <a:avLst/>
          </a:prstGeom>
          <a:noFill/>
        </p:spPr>
        <p:txBody>
          <a:bodyPr wrap="square" rtlCol="0">
            <a:spAutoFit/>
          </a:bodyPr>
          <a:lstStyle/>
          <a:p>
            <a:r>
              <a:rPr lang="en-US" sz="2800" dirty="0" smtClean="0">
                <a:latin typeface="OpenSans-Light"/>
              </a:rPr>
              <a:t>The UW has a diverse group of researchers and laboratories dedicated to UAS research.</a:t>
            </a:r>
            <a:endParaRPr lang="en-US" sz="2800" dirty="0">
              <a:latin typeface="OpenSans-Light"/>
            </a:endParaRPr>
          </a:p>
        </p:txBody>
      </p:sp>
      <p:sp>
        <p:nvSpPr>
          <p:cNvPr id="39" name="TextBox 38"/>
          <p:cNvSpPr txBox="1"/>
          <p:nvPr/>
        </p:nvSpPr>
        <p:spPr>
          <a:xfrm>
            <a:off x="902867" y="13614231"/>
            <a:ext cx="10450570" cy="769441"/>
          </a:xfrm>
          <a:prstGeom prst="rect">
            <a:avLst/>
          </a:prstGeom>
          <a:noFill/>
        </p:spPr>
        <p:txBody>
          <a:bodyPr wrap="square" rtlCol="0">
            <a:spAutoFit/>
          </a:bodyPr>
          <a:lstStyle/>
          <a:p>
            <a:r>
              <a:rPr lang="en-US" sz="4400" cap="all" dirty="0" smtClean="0">
                <a:solidFill>
                  <a:srgbClr val="32006E"/>
                </a:solidFill>
                <a:latin typeface="EncodeSansNormal-Black"/>
                <a:ea typeface="MS Mincho" panose="02020609040205080304" pitchFamily="49" charset="-128"/>
                <a:cs typeface="EncodeSansNormal-Black"/>
              </a:rPr>
              <a:t>People and laboratories</a:t>
            </a:r>
            <a:endParaRPr lang="en-US" sz="2400" dirty="0">
              <a:latin typeface="OpenSans-Light"/>
            </a:endParaRPr>
          </a:p>
        </p:txBody>
      </p:sp>
      <p:pic>
        <p:nvPicPr>
          <p:cNvPr id="40" name="Picture 39"/>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81362" y="14210932"/>
            <a:ext cx="4234192" cy="408601"/>
          </a:xfrm>
          <a:prstGeom prst="rect">
            <a:avLst/>
          </a:prstGeom>
          <a:noFill/>
          <a:ln>
            <a:noFill/>
          </a:ln>
        </p:spPr>
      </p:pic>
      <p:sp>
        <p:nvSpPr>
          <p:cNvPr id="41" name="TextBox 40"/>
          <p:cNvSpPr txBox="1"/>
          <p:nvPr/>
        </p:nvSpPr>
        <p:spPr>
          <a:xfrm>
            <a:off x="959451" y="5186931"/>
            <a:ext cx="5551742" cy="3539430"/>
          </a:xfrm>
          <a:prstGeom prst="rect">
            <a:avLst/>
          </a:prstGeom>
          <a:noFill/>
        </p:spPr>
        <p:txBody>
          <a:bodyPr wrap="square" rtlCol="0">
            <a:spAutoFit/>
          </a:bodyPr>
          <a:lstStyle/>
          <a:p>
            <a:r>
              <a:rPr lang="en-US" sz="2800" b="1" dirty="0" smtClean="0">
                <a:latin typeface="OpenSans-Light"/>
              </a:rPr>
              <a:t>Senior Aircraft Design</a:t>
            </a:r>
            <a:endParaRPr lang="en-US" sz="2800" b="1" dirty="0">
              <a:latin typeface="OpenSans-Light"/>
            </a:endParaRPr>
          </a:p>
          <a:p>
            <a:r>
              <a:rPr lang="en-US" sz="2800" dirty="0" smtClean="0">
                <a:latin typeface="OpenSans-Light"/>
              </a:rPr>
              <a:t>Senior undergraduate students with an interest in aeronautical engineering can participate in a rigorous, 6 month course focusing on design, analysis, manufacture, and flight testing of a custom aircraft. </a:t>
            </a:r>
            <a:endParaRPr lang="en-US" sz="2800" dirty="0">
              <a:latin typeface="OpenSans-Light"/>
            </a:endParaRPr>
          </a:p>
        </p:txBody>
      </p:sp>
      <p:sp>
        <p:nvSpPr>
          <p:cNvPr id="42" name="TextBox 41"/>
          <p:cNvSpPr txBox="1"/>
          <p:nvPr/>
        </p:nvSpPr>
        <p:spPr>
          <a:xfrm>
            <a:off x="12510195" y="5541964"/>
            <a:ext cx="9991706" cy="2677656"/>
          </a:xfrm>
          <a:prstGeom prst="rect">
            <a:avLst/>
          </a:prstGeom>
          <a:noFill/>
        </p:spPr>
        <p:txBody>
          <a:bodyPr wrap="square" rtlCol="0">
            <a:spAutoFit/>
          </a:bodyPr>
          <a:lstStyle/>
          <a:p>
            <a:r>
              <a:rPr lang="en-US" sz="2800" b="1" dirty="0" err="1" smtClean="0">
                <a:latin typeface="OpenSans-Light"/>
              </a:rPr>
              <a:t>Dawgs</a:t>
            </a:r>
            <a:r>
              <a:rPr lang="en-US" sz="2800" b="1" dirty="0" smtClean="0">
                <a:latin typeface="OpenSans-Light"/>
              </a:rPr>
              <a:t> Fly</a:t>
            </a:r>
            <a:endParaRPr lang="en-US" sz="2800" b="1" dirty="0">
              <a:latin typeface="OpenSans-Light"/>
            </a:endParaRPr>
          </a:p>
          <a:p>
            <a:r>
              <a:rPr lang="en-US" sz="2800" dirty="0" err="1" smtClean="0">
                <a:latin typeface="OpenSans-Light"/>
              </a:rPr>
              <a:t>Dawgs</a:t>
            </a:r>
            <a:r>
              <a:rPr lang="en-US" sz="2800" dirty="0" smtClean="0">
                <a:latin typeface="OpenSans-Light"/>
              </a:rPr>
              <a:t> Fly is a registered student organizations at the UW that focuses on radio controlled (RC) flight.  It attracts aviation enthusiasts and hobbyists from many departments on campus. Students are exposed to the world RC aircraft with a focus on UAS systems and technologies.</a:t>
            </a:r>
            <a:endParaRPr lang="en-US" sz="2800" dirty="0">
              <a:latin typeface="OpenSans-Light"/>
            </a:endParaRPr>
          </a:p>
        </p:txBody>
      </p:sp>
      <p:sp>
        <p:nvSpPr>
          <p:cNvPr id="43" name="TextBox 42"/>
          <p:cNvSpPr txBox="1"/>
          <p:nvPr/>
        </p:nvSpPr>
        <p:spPr>
          <a:xfrm>
            <a:off x="3846721" y="19137183"/>
            <a:ext cx="8082940" cy="2677656"/>
          </a:xfrm>
          <a:prstGeom prst="rect">
            <a:avLst/>
          </a:prstGeom>
          <a:noFill/>
        </p:spPr>
        <p:txBody>
          <a:bodyPr wrap="square" rtlCol="0">
            <a:spAutoFit/>
          </a:bodyPr>
          <a:lstStyle/>
          <a:p>
            <a:r>
              <a:rPr lang="en-US" sz="2800" b="1" dirty="0" smtClean="0">
                <a:latin typeface="OpenSans-Light"/>
              </a:rPr>
              <a:t>Nonlinear Dynamics &amp; Control Laboratory</a:t>
            </a:r>
            <a:endParaRPr lang="en-US" sz="2800" b="1" dirty="0">
              <a:latin typeface="OpenSans-Light"/>
            </a:endParaRPr>
          </a:p>
          <a:p>
            <a:r>
              <a:rPr lang="en-US" sz="2800" dirty="0" smtClean="0">
                <a:latin typeface="OpenSans-Light"/>
              </a:rPr>
              <a:t>This laboratory is focused on control and sensing methods for nonlinear and coordinated control systems.  Current research topics include the integrated sensing and actuation for bio-inspired agile flight and cognition in multi-agent systems.</a:t>
            </a:r>
            <a:endParaRPr lang="en-US" sz="2800" dirty="0">
              <a:latin typeface="OpenSans-Light"/>
            </a:endParaRPr>
          </a:p>
        </p:txBody>
      </p:sp>
      <p:sp>
        <p:nvSpPr>
          <p:cNvPr id="45" name="TextBox 44"/>
          <p:cNvSpPr txBox="1"/>
          <p:nvPr/>
        </p:nvSpPr>
        <p:spPr>
          <a:xfrm>
            <a:off x="3846721" y="22004711"/>
            <a:ext cx="8031535" cy="3108543"/>
          </a:xfrm>
          <a:prstGeom prst="rect">
            <a:avLst/>
          </a:prstGeom>
          <a:noFill/>
        </p:spPr>
        <p:txBody>
          <a:bodyPr wrap="square" rtlCol="0">
            <a:spAutoFit/>
          </a:bodyPr>
          <a:lstStyle/>
          <a:p>
            <a:r>
              <a:rPr lang="en-US" sz="2800" b="1" dirty="0" smtClean="0">
                <a:latin typeface="OpenSans-Light"/>
              </a:rPr>
              <a:t>Robotics, Aerospace &amp; Information Networks</a:t>
            </a:r>
            <a:endParaRPr lang="en-US" sz="2800" b="1" dirty="0">
              <a:latin typeface="OpenSans-Light"/>
            </a:endParaRPr>
          </a:p>
          <a:p>
            <a:r>
              <a:rPr lang="en-US" sz="2800" dirty="0" smtClean="0">
                <a:latin typeface="OpenSans-Light"/>
              </a:rPr>
              <a:t>This group investigates theory, computation, and experimentation of UAS technologies with specialization in networked systems.  This lab also investigates optimization and algorithms for single and multiple vehicles.</a:t>
            </a:r>
            <a:endParaRPr lang="en-US" sz="2800" dirty="0">
              <a:latin typeface="OpenSans-Light"/>
            </a:endParaRPr>
          </a:p>
          <a:p>
            <a:endParaRPr lang="en-US" sz="2800" dirty="0">
              <a:latin typeface="OpenSans-Light"/>
            </a:endParaRPr>
          </a:p>
        </p:txBody>
      </p:sp>
      <p:sp>
        <p:nvSpPr>
          <p:cNvPr id="46" name="TextBox 45"/>
          <p:cNvSpPr txBox="1"/>
          <p:nvPr/>
        </p:nvSpPr>
        <p:spPr>
          <a:xfrm>
            <a:off x="13800861" y="12589675"/>
            <a:ext cx="3281331" cy="2677656"/>
          </a:xfrm>
          <a:prstGeom prst="rect">
            <a:avLst/>
          </a:prstGeom>
          <a:noFill/>
        </p:spPr>
        <p:txBody>
          <a:bodyPr wrap="square" rtlCol="0">
            <a:spAutoFit/>
          </a:bodyPr>
          <a:lstStyle/>
          <a:p>
            <a:r>
              <a:rPr lang="en-US" sz="2800" b="1" dirty="0" smtClean="0">
                <a:latin typeface="OpenSans-Light"/>
              </a:rPr>
              <a:t>Dr. Eli Livne  </a:t>
            </a:r>
            <a:r>
              <a:rPr lang="en-US" sz="2800" dirty="0" smtClean="0">
                <a:latin typeface="OpenSans-Light"/>
              </a:rPr>
              <a:t>teaches aircraft design and specializes in multi-disciplinary optimization.</a:t>
            </a:r>
            <a:endParaRPr lang="en-US" sz="2800" dirty="0">
              <a:latin typeface="OpenSans-Light"/>
            </a:endParaRPr>
          </a:p>
        </p:txBody>
      </p:sp>
      <p:sp>
        <p:nvSpPr>
          <p:cNvPr id="47" name="TextBox 46"/>
          <p:cNvSpPr txBox="1"/>
          <p:nvPr/>
        </p:nvSpPr>
        <p:spPr>
          <a:xfrm>
            <a:off x="13861029" y="15469210"/>
            <a:ext cx="3281331" cy="2246769"/>
          </a:xfrm>
          <a:prstGeom prst="rect">
            <a:avLst/>
          </a:prstGeom>
          <a:noFill/>
        </p:spPr>
        <p:txBody>
          <a:bodyPr wrap="square" rtlCol="0">
            <a:spAutoFit/>
          </a:bodyPr>
          <a:lstStyle/>
          <a:p>
            <a:r>
              <a:rPr lang="en-US" sz="2800" b="1" dirty="0" smtClean="0">
                <a:latin typeface="OpenSans-Light"/>
              </a:rPr>
              <a:t>Dr. Christopher Lum </a:t>
            </a:r>
            <a:r>
              <a:rPr lang="en-US" sz="2800" dirty="0" smtClean="0">
                <a:latin typeface="OpenSans-Light"/>
              </a:rPr>
              <a:t>is focused on UAS algorithm design and flight operations at UW.</a:t>
            </a:r>
            <a:endParaRPr lang="en-US" sz="2800" dirty="0">
              <a:latin typeface="OpenSans-Light"/>
            </a:endParaRPr>
          </a:p>
        </p:txBody>
      </p:sp>
      <p:sp>
        <p:nvSpPr>
          <p:cNvPr id="48" name="TextBox 47"/>
          <p:cNvSpPr txBox="1"/>
          <p:nvPr/>
        </p:nvSpPr>
        <p:spPr>
          <a:xfrm>
            <a:off x="13952929" y="18162306"/>
            <a:ext cx="3281331" cy="2677656"/>
          </a:xfrm>
          <a:prstGeom prst="rect">
            <a:avLst/>
          </a:prstGeom>
          <a:noFill/>
        </p:spPr>
        <p:txBody>
          <a:bodyPr wrap="square" rtlCol="0">
            <a:spAutoFit/>
          </a:bodyPr>
          <a:lstStyle/>
          <a:p>
            <a:r>
              <a:rPr lang="en-US" sz="2800" b="1" dirty="0" smtClean="0">
                <a:latin typeface="OpenSans-Light"/>
              </a:rPr>
              <a:t>Dr. Mehran Mesbahi </a:t>
            </a:r>
            <a:r>
              <a:rPr lang="en-US" sz="2800" dirty="0" smtClean="0">
                <a:latin typeface="OpenSans-Light"/>
              </a:rPr>
              <a:t>researches networked systems and optimization algorithms.</a:t>
            </a:r>
            <a:endParaRPr lang="en-US" sz="2800" dirty="0">
              <a:latin typeface="OpenSans-Light"/>
            </a:endParaRPr>
          </a:p>
        </p:txBody>
      </p:sp>
      <p:sp>
        <p:nvSpPr>
          <p:cNvPr id="49" name="TextBox 48"/>
          <p:cNvSpPr txBox="1"/>
          <p:nvPr/>
        </p:nvSpPr>
        <p:spPr>
          <a:xfrm>
            <a:off x="19200624" y="12589675"/>
            <a:ext cx="3868201" cy="2677656"/>
          </a:xfrm>
          <a:prstGeom prst="rect">
            <a:avLst/>
          </a:prstGeom>
          <a:noFill/>
        </p:spPr>
        <p:txBody>
          <a:bodyPr wrap="square" rtlCol="0">
            <a:spAutoFit/>
          </a:bodyPr>
          <a:lstStyle/>
          <a:p>
            <a:r>
              <a:rPr lang="en-US" sz="2800" b="1" dirty="0" smtClean="0">
                <a:latin typeface="OpenSans-Light"/>
              </a:rPr>
              <a:t>Dr. Kristi Morgansen </a:t>
            </a:r>
            <a:r>
              <a:rPr lang="en-US" sz="2800" dirty="0" smtClean="0">
                <a:latin typeface="OpenSans-Light"/>
              </a:rPr>
              <a:t>investigates bio-inspired engineering applications and systems related to UAS.</a:t>
            </a:r>
            <a:endParaRPr lang="en-US" sz="2800" dirty="0">
              <a:latin typeface="OpenSans-Light"/>
            </a:endParaRPr>
          </a:p>
        </p:txBody>
      </p:sp>
      <p:sp>
        <p:nvSpPr>
          <p:cNvPr id="50" name="TextBox 49"/>
          <p:cNvSpPr txBox="1"/>
          <p:nvPr/>
        </p:nvSpPr>
        <p:spPr>
          <a:xfrm>
            <a:off x="19166377" y="15469210"/>
            <a:ext cx="3868201" cy="2246769"/>
          </a:xfrm>
          <a:prstGeom prst="rect">
            <a:avLst/>
          </a:prstGeom>
          <a:noFill/>
        </p:spPr>
        <p:txBody>
          <a:bodyPr wrap="square" rtlCol="0">
            <a:spAutoFit/>
          </a:bodyPr>
          <a:lstStyle/>
          <a:p>
            <a:r>
              <a:rPr lang="en-US" sz="2800" b="1" dirty="0" smtClean="0">
                <a:latin typeface="OpenSans-Light"/>
              </a:rPr>
              <a:t>Dr. Anshu Narang-Siddarth </a:t>
            </a:r>
            <a:r>
              <a:rPr lang="en-US" sz="2800" dirty="0" smtClean="0">
                <a:latin typeface="OpenSans-Light"/>
              </a:rPr>
              <a:t>is an expert in flight control law verification and certification.</a:t>
            </a:r>
            <a:endParaRPr lang="en-US" sz="2800" dirty="0">
              <a:latin typeface="OpenSans-Light"/>
            </a:endParaRPr>
          </a:p>
        </p:txBody>
      </p:sp>
      <p:sp>
        <p:nvSpPr>
          <p:cNvPr id="51" name="TextBox 50"/>
          <p:cNvSpPr txBox="1"/>
          <p:nvPr/>
        </p:nvSpPr>
        <p:spPr>
          <a:xfrm>
            <a:off x="19150393" y="18162306"/>
            <a:ext cx="3868201" cy="3108543"/>
          </a:xfrm>
          <a:prstGeom prst="rect">
            <a:avLst/>
          </a:prstGeom>
          <a:noFill/>
        </p:spPr>
        <p:txBody>
          <a:bodyPr wrap="square" rtlCol="0">
            <a:spAutoFit/>
          </a:bodyPr>
          <a:lstStyle/>
          <a:p>
            <a:r>
              <a:rPr lang="en-US" sz="2800" b="1" dirty="0" smtClean="0">
                <a:latin typeface="OpenSans-Light"/>
              </a:rPr>
              <a:t>Dr. Juris Vagners </a:t>
            </a:r>
            <a:r>
              <a:rPr lang="en-US" sz="2800" dirty="0" smtClean="0">
                <a:latin typeface="OpenSans-Light"/>
              </a:rPr>
              <a:t>is focused on UAS systems development and transitioning academic ideas onto industry platforms and products.</a:t>
            </a:r>
            <a:endParaRPr lang="en-US" sz="2800" dirty="0">
              <a:latin typeface="OpenSans-Light"/>
            </a:endParaRPr>
          </a:p>
        </p:txBody>
      </p:sp>
      <p:pic>
        <p:nvPicPr>
          <p:cNvPr id="32" name="Picture 31"/>
          <p:cNvPicPr>
            <a:picLocks noChangeAspect="1"/>
          </p:cNvPicPr>
          <p:nvPr/>
        </p:nvPicPr>
        <p:blipFill rotWithShape="1">
          <a:blip r:embed="rId21" cstate="print">
            <a:extLst>
              <a:ext uri="{28A0092B-C50C-407E-A947-70E740481C1C}">
                <a14:useLocalDpi xmlns:a14="http://schemas.microsoft.com/office/drawing/2010/main" val="0"/>
              </a:ext>
            </a:extLst>
          </a:blip>
          <a:srcRect l="18369" t="9679" r="21775" b="19024"/>
          <a:stretch/>
        </p:blipFill>
        <p:spPr>
          <a:xfrm>
            <a:off x="17709802" y="22827043"/>
            <a:ext cx="4877208" cy="3271092"/>
          </a:xfrm>
          <a:prstGeom prst="rect">
            <a:avLst/>
          </a:prstGeom>
        </p:spPr>
      </p:pic>
      <p:pic>
        <p:nvPicPr>
          <p:cNvPr id="34" name="Picture 33"/>
          <p:cNvPicPr>
            <a:picLocks noChangeAspect="1"/>
          </p:cNvPicPr>
          <p:nvPr/>
        </p:nvPicPr>
        <p:blipFill rotWithShape="1">
          <a:blip r:embed="rId22">
            <a:extLst>
              <a:ext uri="{28A0092B-C50C-407E-A947-70E740481C1C}">
                <a14:useLocalDpi xmlns:a14="http://schemas.microsoft.com/office/drawing/2010/main" val="0"/>
              </a:ext>
            </a:extLst>
          </a:blip>
          <a:srcRect r="22378"/>
          <a:stretch/>
        </p:blipFill>
        <p:spPr>
          <a:xfrm>
            <a:off x="12041697" y="23567434"/>
            <a:ext cx="3318589" cy="2556802"/>
          </a:xfrm>
          <a:prstGeom prst="rect">
            <a:avLst/>
          </a:prstGeom>
        </p:spPr>
      </p:pic>
      <p:pic>
        <p:nvPicPr>
          <p:cNvPr id="5" name="Picture 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2832" y="24965900"/>
            <a:ext cx="2800741" cy="2400635"/>
          </a:xfrm>
          <a:prstGeom prst="rect">
            <a:avLst/>
          </a:prstGeom>
        </p:spPr>
      </p:pic>
    </p:spTree>
    <p:extLst>
      <p:ext uri="{BB962C8B-B14F-4D97-AF65-F5344CB8AC3E}">
        <p14:creationId xmlns:p14="http://schemas.microsoft.com/office/powerpoint/2010/main" val="9503578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905</TotalTime>
  <Words>809</Words>
  <Application>Microsoft Office PowerPoint</Application>
  <PresentationFormat>Custom</PresentationFormat>
  <Paragraphs>56</Paragraphs>
  <Slides>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vt:i4>
      </vt:variant>
    </vt:vector>
  </HeadingPairs>
  <TitlesOfParts>
    <vt:vector size="14" baseType="lpstr">
      <vt:lpstr>MS Mincho</vt:lpstr>
      <vt:lpstr>Arial</vt:lpstr>
      <vt:lpstr>Baskerville Old Face</vt:lpstr>
      <vt:lpstr>Calibri</vt:lpstr>
      <vt:lpstr>Calibri Light</vt:lpstr>
      <vt:lpstr>Encode Sans Normal Black</vt:lpstr>
      <vt:lpstr>EncodeSansNormal-Black</vt:lpstr>
      <vt:lpstr>EncodeSansNormal-Thin</vt:lpstr>
      <vt:lpstr>OpenSans-Light</vt:lpstr>
      <vt:lpstr>Times New Roman</vt:lpstr>
      <vt:lpstr>Uni Sans Light</vt:lpstr>
      <vt:lpstr>Office Theme</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Lum</dc:creator>
  <cp:lastModifiedBy>Christopher Lum</cp:lastModifiedBy>
  <cp:revision>79</cp:revision>
  <cp:lastPrinted>2015-01-24T07:31:07Z</cp:lastPrinted>
  <dcterms:created xsi:type="dcterms:W3CDTF">2015-01-24T07:04:55Z</dcterms:created>
  <dcterms:modified xsi:type="dcterms:W3CDTF">2015-02-22T04:03:54Z</dcterms:modified>
</cp:coreProperties>
</file>